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74" r:id="rId23"/>
    <p:sldId id="321" r:id="rId24"/>
    <p:sldId id="330" r:id="rId25"/>
    <p:sldId id="322" r:id="rId26"/>
    <p:sldId id="297" r:id="rId27"/>
    <p:sldId id="323" r:id="rId28"/>
    <p:sldId id="324" r:id="rId29"/>
    <p:sldId id="298" r:id="rId30"/>
    <p:sldId id="275" r:id="rId31"/>
    <p:sldId id="276" r:id="rId32"/>
    <p:sldId id="303" r:id="rId33"/>
    <p:sldId id="277" r:id="rId34"/>
    <p:sldId id="306" r:id="rId35"/>
    <p:sldId id="304" r:id="rId36"/>
    <p:sldId id="318" r:id="rId37"/>
    <p:sldId id="325" r:id="rId38"/>
    <p:sldId id="326" r:id="rId39"/>
    <p:sldId id="305" r:id="rId40"/>
    <p:sldId id="328" r:id="rId41"/>
    <p:sldId id="329" r:id="rId42"/>
    <p:sldId id="263" r:id="rId43"/>
    <p:sldId id="278" r:id="rId44"/>
    <p:sldId id="310" r:id="rId45"/>
    <p:sldId id="279" r:id="rId46"/>
    <p:sldId id="280" r:id="rId47"/>
    <p:sldId id="290" r:id="rId48"/>
    <p:sldId id="291" r:id="rId49"/>
    <p:sldId id="292" r:id="rId50"/>
    <p:sldId id="293" r:id="rId51"/>
    <p:sldId id="282" r:id="rId52"/>
    <p:sldId id="264" r:id="rId53"/>
    <p:sldId id="294" r:id="rId54"/>
    <p:sldId id="295" r:id="rId55"/>
    <p:sldId id="319" r:id="rId56"/>
    <p:sldId id="281" r:id="rId57"/>
    <p:sldId id="314" r:id="rId58"/>
    <p:sldId id="315" r:id="rId59"/>
    <p:sldId id="283" r:id="rId60"/>
    <p:sldId id="316" r:id="rId61"/>
    <p:sldId id="317" r:id="rId62"/>
    <p:sldId id="273" r:id="rId63"/>
    <p:sldId id="299" r:id="rId64"/>
    <p:sldId id="307" r:id="rId65"/>
    <p:sldId id="308" r:id="rId66"/>
    <p:sldId id="309" r:id="rId67"/>
    <p:sldId id="300" r:id="rId68"/>
    <p:sldId id="301" r:id="rId69"/>
    <p:sldId id="302"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4938" autoAdjust="0"/>
  </p:normalViewPr>
  <p:slideViewPr>
    <p:cSldViewPr snapToGrid="0">
      <p:cViewPr varScale="1">
        <p:scale>
          <a:sx n="74" d="100"/>
          <a:sy n="74" d="100"/>
        </p:scale>
        <p:origin x="102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22</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32</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33</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34</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35</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36</a:t>
            </a:fld>
            <a:endParaRPr lang="zh-CN" altLang="en-US"/>
          </a:p>
        </p:txBody>
      </p:sp>
    </p:spTree>
    <p:extLst>
      <p:ext uri="{BB962C8B-B14F-4D97-AF65-F5344CB8AC3E}">
        <p14:creationId xmlns:p14="http://schemas.microsoft.com/office/powerpoint/2010/main" val="364392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51</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61</a:t>
            </a:fld>
            <a:endParaRPr lang="zh-CN" altLang="en-US"/>
          </a:p>
        </p:txBody>
      </p:sp>
    </p:spTree>
    <p:extLst>
      <p:ext uri="{BB962C8B-B14F-4D97-AF65-F5344CB8AC3E}">
        <p14:creationId xmlns:p14="http://schemas.microsoft.com/office/powerpoint/2010/main" val="132423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63</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Jaccard</a:t>
            </a:r>
            <a:r>
              <a:rPr lang="ja-JP" altLang="en-US" dirty="0"/>
              <a:t>はユーザーの間共通部分の比率より類似度を推定します</a:t>
            </a:r>
            <a:endParaRPr lang="en-US" altLang="ja-JP" dirty="0"/>
          </a:p>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カラーベースフィルタで、</a:t>
            </a:r>
            <a:r>
              <a:rPr lang="en-US" altLang="ja-JP" dirty="0"/>
              <a:t>Munsell</a:t>
            </a:r>
            <a:r>
              <a:rPr lang="ja-JP" altLang="en-US" dirty="0"/>
              <a:t> </a:t>
            </a:r>
            <a:r>
              <a:rPr lang="en-US" altLang="ja-JP" dirty="0"/>
              <a:t>Color Chips</a:t>
            </a:r>
            <a:r>
              <a:rPr lang="ja-JP" altLang="en-US" dirty="0"/>
              <a:t>を利用して色集合と色集合の類似度を計算します。</a:t>
            </a:r>
            <a:endParaRPr lang="en-US" altLang="ja-JP" dirty="0"/>
          </a:p>
          <a:p>
            <a:r>
              <a:rPr lang="en-US" altLang="ja-JP" dirty="0"/>
              <a:t>WCS</a:t>
            </a:r>
            <a:r>
              <a:rPr lang="ja-JP" altLang="en-US" dirty="0"/>
              <a:t>プロジェクトで色と言語を無関係性を研究して、</a:t>
            </a:r>
            <a:r>
              <a:rPr lang="en-US" altLang="ja-JP" dirty="0"/>
              <a:t>Munsell Color Chips</a:t>
            </a:r>
            <a:r>
              <a:rPr lang="ja-JP" altLang="en-US" dirty="0"/>
              <a:t>を作りました。</a:t>
            </a:r>
            <a:endParaRPr lang="en-US" altLang="ja-JP" dirty="0"/>
          </a:p>
          <a:p>
            <a:r>
              <a:rPr lang="en-US" altLang="ja-JP" dirty="0"/>
              <a:t>Munsell Color Chips</a:t>
            </a:r>
            <a:r>
              <a:rPr lang="ja-JP" altLang="en-US" dirty="0"/>
              <a:t>の各</a:t>
            </a:r>
            <a:r>
              <a:rPr lang="en-US" altLang="ja-JP" dirty="0"/>
              <a:t>Chip</a:t>
            </a:r>
            <a:r>
              <a:rPr lang="ja-JP" altLang="en-US" dirty="0"/>
              <a:t>の色は相応に</a:t>
            </a:r>
            <a:r>
              <a:rPr lang="en-US" altLang="ja-JP" dirty="0"/>
              <a:t>Lab</a:t>
            </a:r>
            <a:r>
              <a:rPr lang="ja-JP" altLang="en-US" dirty="0"/>
              <a:t>色データがあります。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7.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3.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5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5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5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6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xmlns:p14="http://schemas.microsoft.com/office/powerpoint/2010/main">
    <mc:Choice Requires="p14">
      <p:transition spd="slow" p14:dur="2000" advTm="17884"/>
    </mc:Choice>
    <mc:Fallback xmlns="">
      <p:transition spd="slow" advTm="178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二層ニューラルネットワークより構成</a:t>
            </a:r>
            <a:endParaRPr lang="en-US" altLang="ja-JP" sz="2200" dirty="0"/>
          </a:p>
          <a:p>
            <a:pPr lvl="2">
              <a:buFont typeface="Wingdings" panose="05000000000000000000" pitchFamily="2" charset="2"/>
              <a:buChar char="l"/>
            </a:pPr>
            <a:r>
              <a:rPr lang="ja-JP" altLang="en-US" sz="2200" dirty="0"/>
              <a:t>次元削減、分類、特徴学習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可視層はユーザーの評価データ</a:t>
            </a:r>
            <a:endParaRPr lang="en-US" altLang="ja-JP" sz="2200" dirty="0"/>
          </a:p>
          <a:p>
            <a:pPr lvl="2">
              <a:buFont typeface="Wingdings" panose="05000000000000000000" pitchFamily="2" charset="2"/>
              <a:buChar char="l"/>
            </a:pPr>
            <a:r>
              <a:rPr lang="ja-JP" altLang="en-US" sz="2200" dirty="0"/>
              <a:t>隠れ層は属性数値</a:t>
            </a:r>
            <a:endParaRPr lang="en-US" altLang="ja-JP" sz="2200" dirty="0"/>
          </a:p>
          <a:p>
            <a:pPr lvl="2">
              <a:buFont typeface="Wingdings" panose="05000000000000000000" pitchFamily="2" charset="2"/>
              <a:buChar char="l"/>
            </a:pPr>
            <a:r>
              <a:rPr lang="ja-JP" altLang="en-US" sz="2200" dirty="0"/>
              <a:t>気になる映画のタイプを把握</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xmlns:p14="http://schemas.microsoft.com/office/powerpoint/2010/main">
    <mc:Choice Requires="p14">
      <p:transition spd="slow" p14:dur="2000" advTm="69556"/>
    </mc:Choice>
    <mc:Fallback xmlns="">
      <p:transition spd="slow" advTm="695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xmlns:p14="http://schemas.microsoft.com/office/powerpoint/2010/main">
    <mc:Choice Requires="p14">
      <p:transition spd="slow" p14:dur="2000" advTm="39480"/>
    </mc:Choice>
    <mc:Fallback xmlns="">
      <p:transition spd="slow" advTm="394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Tree>
    <p:extLst>
      <p:ext uri="{BB962C8B-B14F-4D97-AF65-F5344CB8AC3E}">
        <p14:creationId xmlns:p14="http://schemas.microsoft.com/office/powerpoint/2010/main" val="1606586268"/>
      </p:ext>
    </p:extLst>
  </p:cSld>
  <p:clrMapOvr>
    <a:masterClrMapping/>
  </p:clrMapOvr>
  <mc:AlternateContent xmlns:mc="http://schemas.openxmlformats.org/markup-compatibility/2006" xmlns:p14="http://schemas.microsoft.com/office/powerpoint/2010/main">
    <mc:Choice Requires="p14">
      <p:transition spd="slow" p14:dur="2000" advTm="82672"/>
    </mc:Choice>
    <mc:Fallback xmlns="">
      <p:transition spd="slow" advTm="826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閲覧・購入商品の色を分析して、商品の調性格を推測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xmlns:p14="http://schemas.microsoft.com/office/powerpoint/2010/main">
    <mc:Choice Requires="p14">
      <p:transition spd="slow" p14:dur="2000" advTm="32827"/>
    </mc:Choice>
    <mc:Fallback xmlns="">
      <p:transition spd="slow" advTm="328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BC87C44-ACDF-4ADA-91B2-91A6764258DD}"/>
              </a:ext>
            </a:extLst>
          </p:cNvPr>
          <p:cNvGraphicFramePr>
            <a:graphicFrameLocks noChangeAspect="1"/>
          </p:cNvGraphicFramePr>
          <p:nvPr>
            <p:extLst>
              <p:ext uri="{D42A27DB-BD31-4B8C-83A1-F6EECF244321}">
                <p14:modId xmlns:p14="http://schemas.microsoft.com/office/powerpoint/2010/main" val="722946270"/>
              </p:ext>
            </p:extLst>
          </p:nvPr>
        </p:nvGraphicFramePr>
        <p:xfrm>
          <a:off x="4430991" y="4993151"/>
          <a:ext cx="4308684" cy="947110"/>
        </p:xfrm>
        <a:graphic>
          <a:graphicData uri="http://schemas.openxmlformats.org/presentationml/2006/ole">
            <mc:AlternateContent xmlns:mc="http://schemas.openxmlformats.org/markup-compatibility/2006">
              <mc:Choice xmlns:v="urn:schemas-microsoft-com:vml" Requires="v">
                <p:oleObj spid="_x0000_s4505" name="公式" r:id="rId4" imgW="2616200" imgH="533400" progId="Equation.3">
                  <p:embed/>
                </p:oleObj>
              </mc:Choice>
              <mc:Fallback>
                <p:oleObj name="公式" r:id="rId4" imgW="2616200" imgH="533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991" y="4993151"/>
                        <a:ext cx="4308684" cy="947110"/>
                      </a:xfrm>
                      <a:prstGeom prst="rect">
                        <a:avLst/>
                      </a:prstGeom>
                      <a:noFill/>
                    </p:spPr>
                  </p:pic>
                </p:oleObj>
              </mc:Fallback>
            </mc:AlternateContent>
          </a:graphicData>
        </a:graphic>
      </p:graphicFrame>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3EA23EE-3F79-473B-9B63-631E93BB1E23}"/>
              </a:ext>
            </a:extLst>
          </p:cNvPr>
          <p:cNvGraphicFramePr>
            <a:graphicFrameLocks noChangeAspect="1"/>
          </p:cNvGraphicFramePr>
          <p:nvPr>
            <p:extLst>
              <p:ext uri="{D42A27DB-BD31-4B8C-83A1-F6EECF244321}">
                <p14:modId xmlns:p14="http://schemas.microsoft.com/office/powerpoint/2010/main" val="1431954757"/>
              </p:ext>
            </p:extLst>
          </p:nvPr>
        </p:nvGraphicFramePr>
        <p:xfrm>
          <a:off x="9229407" y="4980232"/>
          <a:ext cx="2531472" cy="892677"/>
        </p:xfrm>
        <a:graphic>
          <a:graphicData uri="http://schemas.openxmlformats.org/presentationml/2006/ole">
            <mc:AlternateContent xmlns:mc="http://schemas.openxmlformats.org/markup-compatibility/2006">
              <mc:Choice xmlns:v="urn:schemas-microsoft-com:vml" Requires="v">
                <p:oleObj spid="_x0000_s4506" name="公式" r:id="rId6" imgW="1295280" imgH="457200" progId="Equation.3">
                  <p:embed/>
                </p:oleObj>
              </mc:Choice>
              <mc:Fallback>
                <p:oleObj name="公式" r:id="rId6" imgW="1295280" imgH="4572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9407" y="4980232"/>
                        <a:ext cx="2531472" cy="892677"/>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EFCA9996-8C3E-4DFF-B296-FA0E2961393C}"/>
              </a:ext>
            </a:extLst>
          </p:cNvPr>
          <p:cNvGrpSpPr/>
          <p:nvPr/>
        </p:nvGrpSpPr>
        <p:grpSpPr>
          <a:xfrm>
            <a:off x="4347744" y="1845734"/>
            <a:ext cx="7413135" cy="2795984"/>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類似度推定手法</a:t>
            </a:r>
            <a:endParaRPr lang="en-US" altLang="ja-JP" sz="2800" dirty="0"/>
          </a:p>
          <a:p>
            <a:pPr lvl="2">
              <a:buFont typeface="Wingdings" panose="05000000000000000000" pitchFamily="2" charset="2"/>
              <a:buChar char="l"/>
            </a:pPr>
            <a:r>
              <a:rPr lang="en-US" altLang="ja-JP" sz="2400" dirty="0"/>
              <a:t>Jaccard</a:t>
            </a:r>
            <a:r>
              <a:rPr lang="ja-JP" altLang="en-US" sz="2400" dirty="0"/>
              <a:t>相関係数</a:t>
            </a:r>
            <a:endParaRPr lang="en-US" altLang="ja-JP" sz="2400" dirty="0"/>
          </a:p>
          <a:p>
            <a:pPr lvl="2">
              <a:buFont typeface="Wingdings" panose="05000000000000000000" pitchFamily="2" charset="2"/>
              <a:buChar char="l"/>
            </a:pPr>
            <a:r>
              <a:rPr lang="en-US" altLang="ja-JP" sz="2400" dirty="0"/>
              <a:t>Cosine</a:t>
            </a:r>
            <a:r>
              <a:rPr lang="ja-JP" altLang="en-US" sz="2400" dirty="0"/>
              <a:t>相関係数</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xmlns:p14="http://schemas.microsoft.com/office/powerpoint/2010/main">
    <mc:Choice Requires="p14">
      <p:transition spd="slow" p14:dur="2000" advTm="75006"/>
    </mc:Choice>
    <mc:Fallback xmlns="">
      <p:transition spd="slow" advTm="7500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grpSp>
        <p:nvGrpSpPr>
          <p:cNvPr id="5" name="组合 4">
            <a:extLst>
              <a:ext uri="{FF2B5EF4-FFF2-40B4-BE49-F238E27FC236}">
                <a16:creationId xmlns:a16="http://schemas.microsoft.com/office/drawing/2014/main" id="{C9E1B642-721D-4CDF-8062-2E3FC6D30248}"/>
              </a:ext>
            </a:extLst>
          </p:cNvPr>
          <p:cNvGrpSpPr/>
          <p:nvPr/>
        </p:nvGrpSpPr>
        <p:grpSpPr>
          <a:xfrm>
            <a:off x="5626559" y="1991340"/>
            <a:ext cx="5699706" cy="3129301"/>
            <a:chOff x="1097280" y="2152091"/>
            <a:chExt cx="6253900" cy="3083606"/>
          </a:xfrm>
        </p:grpSpPr>
        <p:pic>
          <p:nvPicPr>
            <p:cNvPr id="2050" name="图片 5">
              <a:extLst>
                <a:ext uri="{FF2B5EF4-FFF2-40B4-BE49-F238E27FC236}">
                  <a16:creationId xmlns:a16="http://schemas.microsoft.com/office/drawing/2014/main" id="{E5631BF2-05E7-4DF2-9F8B-01D8C007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152091"/>
              <a:ext cx="6253900" cy="3083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矩形: 圆角 3">
              <a:extLst>
                <a:ext uri="{FF2B5EF4-FFF2-40B4-BE49-F238E27FC236}">
                  <a16:creationId xmlns:a16="http://schemas.microsoft.com/office/drawing/2014/main" id="{79E35CCF-6DB8-49BA-A1C0-5F458EA584DA}"/>
                </a:ext>
              </a:extLst>
            </p:cNvPr>
            <p:cNvSpPr/>
            <p:nvPr/>
          </p:nvSpPr>
          <p:spPr>
            <a:xfrm>
              <a:off x="1785257" y="3033486"/>
              <a:ext cx="682172"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3C666BF-D2EA-409F-8DB4-95F7F543056A}"/>
                </a:ext>
              </a:extLst>
            </p:cNvPr>
            <p:cNvSpPr/>
            <p:nvPr/>
          </p:nvSpPr>
          <p:spPr>
            <a:xfrm>
              <a:off x="5820954" y="3048003"/>
              <a:ext cx="1479006"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6546166" cy="4347802"/>
          </a:xfrm>
        </p:spPr>
        <p:txBody>
          <a:bodyPr>
            <a:normAutofit lnSpcReduction="10000"/>
          </a:bodyPr>
          <a:lstStyle/>
          <a:p>
            <a:pPr>
              <a:buFont typeface="Wingdings" panose="05000000000000000000" pitchFamily="2" charset="2"/>
              <a:buChar char="l"/>
            </a:pPr>
            <a:r>
              <a:rPr lang="ja-JP" altLang="en-US" sz="2800" dirty="0"/>
              <a:t>商品属性を捉える</a:t>
            </a:r>
            <a:endParaRPr lang="en-US" altLang="ja-JP" sz="2800" dirty="0"/>
          </a:p>
          <a:p>
            <a:pPr lvl="2">
              <a:buFont typeface="Wingdings" panose="05000000000000000000" pitchFamily="2" charset="2"/>
              <a:buChar char="l"/>
            </a:pPr>
            <a:r>
              <a:rPr lang="ja-JP" altLang="en-US" sz="2200" dirty="0"/>
              <a:t>キーワード説明内容</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lvl="2">
              <a:buFont typeface="Wingdings" panose="05000000000000000000" pitchFamily="2" charset="2"/>
              <a:buChar char="l"/>
            </a:pP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89F53A0-B691-4339-9893-B7F49D7B2B4B}"/>
              </a:ext>
            </a:extLst>
          </p:cNvPr>
          <p:cNvGraphicFramePr>
            <a:graphicFrameLocks noChangeAspect="1"/>
          </p:cNvGraphicFramePr>
          <p:nvPr>
            <p:extLst>
              <p:ext uri="{D42A27DB-BD31-4B8C-83A1-F6EECF244321}">
                <p14:modId xmlns:p14="http://schemas.microsoft.com/office/powerpoint/2010/main" val="2778006838"/>
              </p:ext>
            </p:extLst>
          </p:nvPr>
        </p:nvGraphicFramePr>
        <p:xfrm>
          <a:off x="1169249" y="4282442"/>
          <a:ext cx="1370880" cy="861003"/>
        </p:xfrm>
        <a:graphic>
          <a:graphicData uri="http://schemas.openxmlformats.org/presentationml/2006/ole">
            <mc:AlternateContent xmlns:mc="http://schemas.openxmlformats.org/markup-compatibility/2006">
              <mc:Choice xmlns:v="urn:schemas-microsoft-com:vml" Requires="v">
                <p:oleObj spid="_x0000_s5265" r:id="rId5" imgW="774360" imgH="482400" progId="Equation.KSEE3">
                  <p:embed/>
                </p:oleObj>
              </mc:Choice>
              <mc:Fallback>
                <p:oleObj r:id="rId5" imgW="774360" imgH="48240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249" y="4282442"/>
                        <a:ext cx="1370880" cy="861003"/>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08E4AE1-FFD6-4C1C-BF6A-D84B4BD2E800}"/>
              </a:ext>
            </a:extLst>
          </p:cNvPr>
          <p:cNvGraphicFramePr>
            <a:graphicFrameLocks noChangeAspect="1"/>
          </p:cNvGraphicFramePr>
          <p:nvPr>
            <p:extLst>
              <p:ext uri="{D42A27DB-BD31-4B8C-83A1-F6EECF244321}">
                <p14:modId xmlns:p14="http://schemas.microsoft.com/office/powerpoint/2010/main" val="1813058023"/>
              </p:ext>
            </p:extLst>
          </p:nvPr>
        </p:nvGraphicFramePr>
        <p:xfrm>
          <a:off x="2612097" y="4341426"/>
          <a:ext cx="2237116" cy="802019"/>
        </p:xfrm>
        <a:graphic>
          <a:graphicData uri="http://schemas.openxmlformats.org/presentationml/2006/ole">
            <mc:AlternateContent xmlns:mc="http://schemas.openxmlformats.org/markup-compatibility/2006">
              <mc:Choice xmlns:v="urn:schemas-microsoft-com:vml" Requires="v">
                <p:oleObj spid="_x0000_s5266" r:id="rId7" imgW="1307880" imgH="469800" progId="Equation.KSEE3">
                  <p:embed/>
                </p:oleObj>
              </mc:Choice>
              <mc:Fallback>
                <p:oleObj r:id="rId7" imgW="1307880" imgH="46980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097" y="4341426"/>
                        <a:ext cx="2237116" cy="802019"/>
                      </a:xfrm>
                      <a:prstGeom prst="rect">
                        <a:avLst/>
                      </a:prstGeom>
                      <a:noFill/>
                    </p:spPr>
                  </p:pic>
                </p:oleObj>
              </mc:Fallback>
            </mc:AlternateContent>
          </a:graphicData>
        </a:graphic>
      </p:graphicFrame>
    </p:spTree>
    <p:extLst>
      <p:ext uri="{BB962C8B-B14F-4D97-AF65-F5344CB8AC3E}">
        <p14:creationId xmlns:p14="http://schemas.microsoft.com/office/powerpoint/2010/main" val="564020494"/>
      </p:ext>
    </p:extLst>
  </p:cSld>
  <p:clrMapOvr>
    <a:masterClrMapping/>
  </p:clrMapOvr>
  <mc:AlternateContent xmlns:mc="http://schemas.openxmlformats.org/markup-compatibility/2006" xmlns:p14="http://schemas.microsoft.com/office/powerpoint/2010/main">
    <mc:Choice Requires="p14">
      <p:transition spd="slow" p14:dur="2000" advTm="102565"/>
    </mc:Choice>
    <mc:Fallback xmlns="">
      <p:transition spd="slow" advTm="10256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pic>
        <p:nvPicPr>
          <p:cNvPr id="3075" name="图片 1">
            <a:extLst>
              <a:ext uri="{FF2B5EF4-FFF2-40B4-BE49-F238E27FC236}">
                <a16:creationId xmlns:a16="http://schemas.microsoft.com/office/drawing/2014/main" id="{1B845D08-7A28-40D7-B1CF-A2D1C0DBE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796" y="1845733"/>
            <a:ext cx="6841622" cy="40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6546166" cy="4347802"/>
          </a:xfrm>
        </p:spPr>
        <p:txBody>
          <a:bodyPr>
            <a:normAutofit/>
          </a:bodyPr>
          <a:lstStyle/>
          <a:p>
            <a:pPr>
              <a:buFont typeface="Wingdings" panose="05000000000000000000" pitchFamily="2" charset="2"/>
              <a:buChar char="l"/>
            </a:pPr>
            <a:r>
              <a:rPr lang="en-US" altLang="ja-JP" sz="2800" dirty="0"/>
              <a:t>The</a:t>
            </a:r>
            <a:r>
              <a:rPr lang="ja-JP" altLang="en-US" sz="2800" dirty="0"/>
              <a:t> </a:t>
            </a:r>
            <a:r>
              <a:rPr lang="en-US" altLang="ja-JP" sz="2800" dirty="0"/>
              <a:t>World Color Survey</a:t>
            </a:r>
          </a:p>
          <a:p>
            <a:pPr lvl="2">
              <a:buFont typeface="Wingdings" panose="05000000000000000000" pitchFamily="2" charset="2"/>
              <a:buChar char="l"/>
            </a:pPr>
            <a:r>
              <a:rPr lang="en-US" altLang="ja-JP" sz="2400" dirty="0"/>
              <a:t>Munsell Color Chips</a:t>
            </a:r>
          </a:p>
          <a:p>
            <a:pPr lvl="2">
              <a:buFont typeface="Wingdings" panose="05000000000000000000" pitchFamily="2" charset="2"/>
              <a:buChar char="l"/>
            </a:pPr>
            <a:r>
              <a:rPr lang="en-US" altLang="ja-JP" sz="2400" dirty="0" err="1"/>
              <a:t>Wcslab</a:t>
            </a:r>
            <a:r>
              <a:rPr lang="ja-JP" altLang="en-US" sz="2400" dirty="0"/>
              <a:t>データ</a:t>
            </a:r>
            <a:endParaRPr lang="en-US" altLang="ja-JP" sz="2400" dirty="0"/>
          </a:p>
          <a:p>
            <a:pPr marL="384048" lvl="2" indent="0">
              <a:buNone/>
            </a:pPr>
            <a:endParaRPr lang="en-US" altLang="ja-JP" sz="2800" dirty="0"/>
          </a:p>
          <a:p>
            <a:pPr marL="0" indent="0">
              <a:buNone/>
            </a:pPr>
            <a:endParaRPr lang="zh-CN" altLang="en-US" sz="28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6571173" y="5824204"/>
            <a:ext cx="3494867" cy="369332"/>
          </a:xfrm>
          <a:prstGeom prst="rect">
            <a:avLst/>
          </a:prstGeom>
          <a:noFill/>
        </p:spPr>
        <p:txBody>
          <a:bodyPr wrap="none" rtlCol="0">
            <a:spAutoFit/>
          </a:bodyPr>
          <a:lstStyle/>
          <a:p>
            <a:r>
              <a:rPr lang="ja-JP" altLang="en-US" dirty="0"/>
              <a:t>各座標が代表する色（</a:t>
            </a:r>
            <a:r>
              <a:rPr lang="en-US" altLang="ja-JP" dirty="0"/>
              <a:t>Lab</a:t>
            </a:r>
            <a:r>
              <a:rPr lang="ja-JP" altLang="en-US" dirty="0"/>
              <a:t>色空間）</a:t>
            </a:r>
            <a:endParaRPr lang="zh-CN" altLang="en-US" dirty="0"/>
          </a:p>
        </p:txBody>
      </p:sp>
      <p:pic>
        <p:nvPicPr>
          <p:cNvPr id="6" name="图片 5">
            <a:extLst>
              <a:ext uri="{FF2B5EF4-FFF2-40B4-BE49-F238E27FC236}">
                <a16:creationId xmlns:a16="http://schemas.microsoft.com/office/drawing/2014/main" id="{B8AB8A46-2CB3-4242-8677-7F1D563ACF17}"/>
              </a:ext>
            </a:extLst>
          </p:cNvPr>
          <p:cNvPicPr>
            <a:picLocks noChangeAspect="1"/>
          </p:cNvPicPr>
          <p:nvPr/>
        </p:nvPicPr>
        <p:blipFill>
          <a:blip r:embed="rId4"/>
          <a:stretch>
            <a:fillRect/>
          </a:stretch>
        </p:blipFill>
        <p:spPr>
          <a:xfrm>
            <a:off x="1118552" y="3208670"/>
            <a:ext cx="3757973" cy="2984866"/>
          </a:xfrm>
          <a:prstGeom prst="rect">
            <a:avLst/>
          </a:prstGeom>
        </p:spPr>
      </p:pic>
    </p:spTree>
    <p:extLst>
      <p:ext uri="{BB962C8B-B14F-4D97-AF65-F5344CB8AC3E}">
        <p14:creationId xmlns:p14="http://schemas.microsoft.com/office/powerpoint/2010/main" val="2115918603"/>
      </p:ext>
    </p:extLst>
  </p:cSld>
  <p:clrMapOvr>
    <a:masterClrMapping/>
  </p:clrMapOvr>
  <mc:AlternateContent xmlns:mc="http://schemas.openxmlformats.org/markup-compatibility/2006" xmlns:p14="http://schemas.microsoft.com/office/powerpoint/2010/main">
    <mc:Choice Requires="p14">
      <p:transition spd="slow" p14:dur="2000" advTm="47090"/>
    </mc:Choice>
    <mc:Fallback xmlns="">
      <p:transition spd="slow" advTm="470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818" y="3429000"/>
            <a:ext cx="7504975" cy="239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共感覚者色聴判定データを使う</a:t>
            </a:r>
            <a:endParaRPr lang="en-US" altLang="ja-JP" sz="2800" dirty="0"/>
          </a:p>
          <a:p>
            <a:pPr lvl="2">
              <a:buFont typeface="Wingdings" panose="05000000000000000000" pitchFamily="2" charset="2"/>
              <a:buChar char="l"/>
            </a:pPr>
            <a:r>
              <a:rPr lang="ja-JP" altLang="en-US" sz="2200" dirty="0"/>
              <a:t>共感覚者が各調を聞いて選ぶ複数の色を収集</a:t>
            </a:r>
            <a:endParaRPr lang="en-US" altLang="ja-JP" sz="2200" dirty="0"/>
          </a:p>
          <a:p>
            <a:pPr lvl="2">
              <a:buFont typeface="Wingdings" panose="05000000000000000000" pitchFamily="2" charset="2"/>
              <a:buChar char="l"/>
            </a:pPr>
            <a:r>
              <a:rPr lang="ja-JP" altLang="en-US" sz="2200" dirty="0"/>
              <a:t>各色（</a:t>
            </a:r>
            <a:r>
              <a:rPr lang="en-US" altLang="ja-JP" sz="2200" dirty="0"/>
              <a:t>Lab</a:t>
            </a:r>
            <a:r>
              <a:rPr lang="ja-JP" altLang="en-US" sz="2200" dirty="0"/>
              <a:t>色空間）を</a:t>
            </a:r>
            <a:r>
              <a:rPr lang="en-US" altLang="ja-JP" sz="2200" dirty="0"/>
              <a:t>Munsell Chips</a:t>
            </a:r>
            <a:r>
              <a:rPr lang="ja-JP" altLang="en-US" sz="2200" dirty="0"/>
              <a:t>に入れる</a:t>
            </a:r>
            <a:endParaRPr lang="en-US" altLang="ja-JP" sz="2200" dirty="0"/>
          </a:p>
          <a:p>
            <a:pPr lvl="2">
              <a:buFont typeface="Wingdings" panose="05000000000000000000" pitchFamily="2" charset="2"/>
              <a:buChar char="l"/>
            </a:pPr>
            <a:r>
              <a:rPr lang="ja-JP" altLang="en-US" sz="2200" dirty="0"/>
              <a:t>複数の色が</a:t>
            </a:r>
            <a:r>
              <a:rPr lang="en-US" altLang="ja-JP" sz="2200" dirty="0"/>
              <a:t>Munsell Chips</a:t>
            </a:r>
            <a:r>
              <a:rPr lang="ja-JP" altLang="en-US" sz="2200" dirty="0"/>
              <a:t>にての分布を統計</a:t>
            </a:r>
            <a:endParaRPr lang="en-US" altLang="ja-JP" sz="22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2872902" cy="369332"/>
          </a:xfrm>
          <a:prstGeom prst="rect">
            <a:avLst/>
          </a:prstGeom>
          <a:noFill/>
        </p:spPr>
        <p:txBody>
          <a:bodyPr wrap="none" rtlCol="0">
            <a:spAutoFit/>
          </a:bodyPr>
          <a:lstStyle/>
          <a:p>
            <a:r>
              <a:rPr lang="en-US" altLang="ja-JP" dirty="0"/>
              <a:t>CM</a:t>
            </a:r>
            <a:r>
              <a:rPr lang="ja-JP" altLang="en-US" dirty="0"/>
              <a:t>調性格の</a:t>
            </a:r>
            <a:r>
              <a:rPr lang="en-US" altLang="ja-JP" dirty="0"/>
              <a:t>Munsell</a:t>
            </a:r>
            <a:r>
              <a:rPr lang="ja-JP" altLang="en-US" dirty="0"/>
              <a:t>色分布</a:t>
            </a:r>
            <a:endParaRPr lang="zh-CN" altLang="en-US"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xmlns:p14="http://schemas.microsoft.com/office/powerpoint/2010/main">
    <mc:Choice Requires="p14">
      <p:transition spd="slow" p14:dur="2000" advTm="54250"/>
    </mc:Choice>
    <mc:Fallback xmlns="">
      <p:transition spd="slow" advTm="542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51" y="3376077"/>
            <a:ext cx="8932189" cy="22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2560011"/>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xmlns:p14="http://schemas.microsoft.com/office/powerpoint/2010/main">
    <mc:Choice Requires="p14">
      <p:transition spd="slow" p14:dur="2000" advTm="13462"/>
    </mc:Choice>
    <mc:Fallback xmlns="">
      <p:transition spd="slow" advTm="134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xmlns:p14="http://schemas.microsoft.com/office/powerpoint/2010/main">
    <mc:Choice Requires="p14">
      <p:transition spd="slow" p14:dur="2000" advTm="10962"/>
    </mc:Choice>
    <mc:Fallback xmlns="">
      <p:transition spd="slow" advTm="109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168021" cy="1490979"/>
          </a:xfrm>
        </p:spPr>
        <p:txBody>
          <a:bodyPr>
            <a:normAutofit fontScale="85000" lnSpcReduction="10000"/>
          </a:bodyPr>
          <a:lstStyle/>
          <a:p>
            <a:pPr>
              <a:buFont typeface="Wingdings" panose="05000000000000000000" pitchFamily="2" charset="2"/>
              <a:buChar char="l"/>
            </a:pPr>
            <a:r>
              <a:rPr lang="en-US" altLang="ja-JP" sz="3000" dirty="0"/>
              <a:t>EMD</a:t>
            </a:r>
            <a:r>
              <a:rPr lang="ja-JP" altLang="en-US" sz="3000" dirty="0"/>
              <a:t>距離により商品の</a:t>
            </a:r>
            <a:r>
              <a:rPr lang="ja-JP" altLang="en-US" sz="3000" dirty="0">
                <a:solidFill>
                  <a:schemeClr val="tx1"/>
                </a:solidFill>
              </a:rPr>
              <a:t>調性</a:t>
            </a:r>
            <a:r>
              <a:rPr lang="ja-JP" altLang="en-US" sz="3000" dirty="0"/>
              <a:t>格推定</a:t>
            </a:r>
            <a:endParaRPr lang="en-US" altLang="ja-JP" sz="3000" dirty="0"/>
          </a:p>
          <a:p>
            <a:pPr lvl="2">
              <a:buFont typeface="Wingdings" panose="05000000000000000000" pitchFamily="2" charset="2"/>
              <a:buChar char="l"/>
            </a:pPr>
            <a:r>
              <a:rPr lang="ja-JP" altLang="en-US" sz="2600" dirty="0"/>
              <a:t>商品と調性格の色分布の</a:t>
            </a:r>
            <a:r>
              <a:rPr lang="en-US" altLang="ja-JP" sz="2600" dirty="0"/>
              <a:t>EMD</a:t>
            </a:r>
            <a:r>
              <a:rPr lang="ja-JP" altLang="en-US" sz="2600" dirty="0"/>
              <a:t>距離</a:t>
            </a:r>
            <a:endParaRPr lang="en-US" altLang="ja-JP" sz="2600" dirty="0"/>
          </a:p>
          <a:p>
            <a:pPr lvl="2">
              <a:buFont typeface="Wingdings" panose="05000000000000000000" pitchFamily="2" charset="2"/>
              <a:buChar char="l"/>
            </a:pPr>
            <a:r>
              <a:rPr lang="ja-JP" altLang="en-US" sz="2600" dirty="0"/>
              <a:t>最低距離値の調性格を探す</a:t>
            </a:r>
            <a:endParaRPr lang="en-US" altLang="ja-JP" sz="2600" dirty="0"/>
          </a:p>
          <a:p>
            <a:pPr lvl="2">
              <a:buFont typeface="Wingdings" panose="05000000000000000000" pitchFamily="2" charset="2"/>
              <a:buChar char="l"/>
            </a:pPr>
            <a:r>
              <a:rPr lang="ja-JP" altLang="en-US" sz="2600" dirty="0"/>
              <a:t>商品の調性格を推測</a:t>
            </a:r>
            <a:endParaRPr lang="en-US" altLang="ja-JP" sz="2600" dirty="0"/>
          </a:p>
          <a:p>
            <a:pPr marL="0" indent="0">
              <a:buNone/>
            </a:pPr>
            <a:endParaRPr lang="zh-CN" altLang="en-US" sz="2800"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xmlns:p14="http://schemas.microsoft.com/office/powerpoint/2010/main">
    <mc:Choice Requires="p14">
      <p:transition spd="slow" p14:dur="2000" advTm="39940"/>
    </mc:Choice>
    <mc:Fallback xmlns="">
      <p:transition spd="slow" advTm="399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xmlns:p14="http://schemas.microsoft.com/office/powerpoint/2010/main">
    <mc:Choice Requires="p14">
      <p:transition spd="slow" p14:dur="2000" advTm="2430"/>
    </mc:Choice>
    <mc:Fallback xmlns="">
      <p:transition spd="slow" advTm="2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xmlns:p14="http://schemas.microsoft.com/office/powerpoint/2010/main">
    <mc:Choice Requires="p14">
      <p:transition spd="slow" p14:dur="2000" advTm="68280"/>
    </mc:Choice>
    <mc:Fallback xmlns="">
      <p:transition spd="slow" advTm="682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B19B-D54A-4769-ACC7-C4D9A3FD91BD}"/>
              </a:ext>
            </a:extLst>
          </p:cNvPr>
          <p:cNvSpPr>
            <a:spLocks noGrp="1"/>
          </p:cNvSpPr>
          <p:nvPr>
            <p:ph type="title"/>
          </p:nvPr>
        </p:nvSpPr>
        <p:spPr/>
        <p:txBody>
          <a:bodyPr/>
          <a:lstStyle/>
          <a:p>
            <a:r>
              <a:rPr lang="ja-JP" altLang="en-US" dirty="0"/>
              <a:t>システム構築</a:t>
            </a:r>
            <a:endParaRPr lang="zh-CN" altLang="en-US" dirty="0"/>
          </a:p>
        </p:txBody>
      </p:sp>
      <p:sp>
        <p:nvSpPr>
          <p:cNvPr id="3" name="内容占位符 2">
            <a:extLst>
              <a:ext uri="{FF2B5EF4-FFF2-40B4-BE49-F238E27FC236}">
                <a16:creationId xmlns:a16="http://schemas.microsoft.com/office/drawing/2014/main" id="{3EFF51C6-1CDF-4480-8750-B2ED34BDA12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200" dirty="0">
                <a:solidFill>
                  <a:schemeClr val="tx1"/>
                </a:solidFill>
              </a:rPr>
              <a:t>開発用ウェブサイトではなく、</a:t>
            </a:r>
            <a:r>
              <a:rPr lang="en-US" altLang="ja-JP" sz="2200" b="1" dirty="0">
                <a:solidFill>
                  <a:srgbClr val="FF0000"/>
                </a:solidFill>
              </a:rPr>
              <a:t>IROYA</a:t>
            </a:r>
            <a:r>
              <a:rPr lang="ja-JP" altLang="en-US" sz="2200" b="1" dirty="0">
                <a:solidFill>
                  <a:srgbClr val="FF0000"/>
                </a:solidFill>
              </a:rPr>
              <a:t>通販サイト</a:t>
            </a:r>
            <a:r>
              <a:rPr lang="ja-JP" altLang="en-US" sz="2200" dirty="0"/>
              <a:t>でレコメンド機能を検証</a:t>
            </a:r>
            <a:endParaRPr lang="en-US" altLang="ja-JP" sz="2200" dirty="0"/>
          </a:p>
          <a:p>
            <a:pPr lvl="2">
              <a:buFont typeface="Wingdings" panose="05000000000000000000" pitchFamily="2" charset="2"/>
              <a:buChar char="l"/>
            </a:pPr>
            <a:r>
              <a:rPr lang="ja-JP" altLang="en-US" sz="2200" dirty="0"/>
              <a:t>運営しているサイトを影響せずに、実証実験用通販サイトが必要</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構築モジュール</a:t>
            </a:r>
            <a:endParaRPr lang="en-US" altLang="ja-JP" sz="2800" dirty="0"/>
          </a:p>
          <a:p>
            <a:pPr lvl="2">
              <a:buFont typeface="Wingdings" panose="05000000000000000000" pitchFamily="2" charset="2"/>
              <a:buChar char="l"/>
            </a:pPr>
            <a:r>
              <a:rPr lang="ja-JP" altLang="en-US" sz="2200" dirty="0"/>
              <a:t>レコメンダ</a:t>
            </a:r>
            <a:r>
              <a:rPr lang="en-US" altLang="ja-JP" sz="2200" dirty="0"/>
              <a:t>―</a:t>
            </a:r>
            <a:r>
              <a:rPr lang="ja-JP" altLang="en-US" sz="2200" dirty="0"/>
              <a:t>システム</a:t>
            </a:r>
            <a:endParaRPr lang="en-US" altLang="ja-JP" sz="2200" dirty="0"/>
          </a:p>
          <a:p>
            <a:pPr lvl="2">
              <a:buFont typeface="Wingdings" panose="05000000000000000000" pitchFamily="2" charset="2"/>
              <a:buChar char="l"/>
            </a:pPr>
            <a:r>
              <a:rPr lang="ja-JP" altLang="en-US" sz="2200" dirty="0"/>
              <a:t>実証実験用</a:t>
            </a:r>
            <a:r>
              <a:rPr lang="en-US" altLang="ja-JP" sz="2200" dirty="0"/>
              <a:t>IROYA</a:t>
            </a:r>
            <a:r>
              <a:rPr lang="ja-JP" altLang="en-US" sz="2200" dirty="0"/>
              <a:t>通販サイト</a:t>
            </a:r>
            <a:endParaRPr lang="en-US" altLang="ja-JP" sz="2200" dirty="0"/>
          </a:p>
        </p:txBody>
      </p:sp>
    </p:spTree>
    <p:extLst>
      <p:ext uri="{BB962C8B-B14F-4D97-AF65-F5344CB8AC3E}">
        <p14:creationId xmlns:p14="http://schemas.microsoft.com/office/powerpoint/2010/main" val="544305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7C779-E528-42F8-9EAD-76F3C37CB691}"/>
              </a:ext>
            </a:extLst>
          </p:cNvPr>
          <p:cNvSpPr>
            <a:spLocks noGrp="1"/>
          </p:cNvSpPr>
          <p:nvPr>
            <p:ph type="title"/>
          </p:nvPr>
        </p:nvSpPr>
        <p:spPr/>
        <p:txBody>
          <a:bodyPr/>
          <a:lstStyle/>
          <a:p>
            <a:r>
              <a:rPr lang="ja-JP" altLang="en-US" dirty="0"/>
              <a:t>プラットフォーム選択</a:t>
            </a:r>
            <a:endParaRPr lang="zh-CN" altLang="en-US" dirty="0"/>
          </a:p>
        </p:txBody>
      </p:sp>
      <p:sp>
        <p:nvSpPr>
          <p:cNvPr id="3" name="内容占位符 2">
            <a:extLst>
              <a:ext uri="{FF2B5EF4-FFF2-40B4-BE49-F238E27FC236}">
                <a16:creationId xmlns:a16="http://schemas.microsoft.com/office/drawing/2014/main" id="{E81DB9F4-149C-4B4A-B62C-5430FF95748A}"/>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IROYA</a:t>
            </a:r>
            <a:r>
              <a:rPr lang="ja-JP" altLang="en-US" sz="2800" dirty="0"/>
              <a:t>の通販サイトは</a:t>
            </a:r>
            <a:r>
              <a:rPr lang="en-US" altLang="ja-JP" sz="2800" dirty="0"/>
              <a:t>AWS</a:t>
            </a:r>
            <a:r>
              <a:rPr lang="ja-JP" altLang="en-US" sz="2800" dirty="0"/>
              <a:t>で運営</a:t>
            </a:r>
            <a:endParaRPr lang="en-US" altLang="ja-JP" sz="2800" dirty="0"/>
          </a:p>
          <a:p>
            <a:pPr>
              <a:buFont typeface="Wingdings" panose="05000000000000000000" pitchFamily="2" charset="2"/>
              <a:buChar char="l"/>
            </a:pPr>
            <a:r>
              <a:rPr lang="en-US" altLang="ja-JP" sz="2800" dirty="0"/>
              <a:t>AWS</a:t>
            </a:r>
            <a:r>
              <a:rPr lang="ja-JP" altLang="en-US" sz="2800" dirty="0"/>
              <a:t>の</a:t>
            </a:r>
            <a:r>
              <a:rPr lang="en-US" altLang="ja-JP" sz="2800" dirty="0"/>
              <a:t>EC2</a:t>
            </a:r>
            <a:r>
              <a:rPr lang="ja-JP" altLang="en-US" sz="2800" dirty="0"/>
              <a:t>で構築決定</a:t>
            </a:r>
            <a:endParaRPr lang="en-US" altLang="ja-JP" sz="2800" dirty="0"/>
          </a:p>
          <a:p>
            <a:pPr lvl="2">
              <a:buFont typeface="Wingdings" panose="05000000000000000000" pitchFamily="2" charset="2"/>
              <a:buChar char="l"/>
            </a:pPr>
            <a:r>
              <a:rPr lang="ja-JP" altLang="en-US" sz="2200" dirty="0"/>
              <a:t>仮想マシンを配置できる</a:t>
            </a:r>
            <a:endParaRPr lang="en-US" altLang="ja-JP" sz="2200" dirty="0"/>
          </a:p>
          <a:p>
            <a:pPr lvl="2">
              <a:buFont typeface="Wingdings" panose="05000000000000000000" pitchFamily="2" charset="2"/>
              <a:buChar char="l"/>
            </a:pPr>
            <a:r>
              <a:rPr lang="en-US" altLang="ja-JP" sz="2200" dirty="0"/>
              <a:t>SSH</a:t>
            </a:r>
            <a:r>
              <a:rPr lang="ja-JP" altLang="en-US" sz="2200" dirty="0"/>
              <a:t>で</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571256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79" y="1845733"/>
            <a:ext cx="6333937" cy="4725663"/>
          </a:xfrm>
        </p:spPr>
        <p:txBody>
          <a:bodyPr>
            <a:normAutofit/>
          </a:bodyPr>
          <a:lstStyle/>
          <a:p>
            <a:pPr>
              <a:buFont typeface="Wingdings" panose="05000000000000000000" pitchFamily="2" charset="2"/>
              <a:buChar char="l"/>
            </a:pPr>
            <a:r>
              <a:rPr lang="ja-JP" altLang="en-US" sz="2800" dirty="0"/>
              <a:t>プラットフォーム：</a:t>
            </a:r>
            <a:r>
              <a:rPr lang="en-US" altLang="zh-CN" sz="2800" dirty="0"/>
              <a:t>AWS</a:t>
            </a:r>
            <a:r>
              <a:rPr lang="ja-JP" altLang="en-US" sz="2800" dirty="0"/>
              <a:t>の</a:t>
            </a:r>
            <a:r>
              <a:rPr lang="en-US" altLang="ja-JP" sz="2800" dirty="0"/>
              <a:t>EC2</a:t>
            </a:r>
          </a:p>
          <a:p>
            <a:pPr lvl="2">
              <a:buFont typeface="Wingdings" panose="05000000000000000000" pitchFamily="2" charset="2"/>
              <a:buChar char="l"/>
            </a:pPr>
            <a:r>
              <a:rPr lang="ja-JP" altLang="en-US" sz="2200" dirty="0"/>
              <a:t>ソフトウェアをインストールから、</a:t>
            </a:r>
            <a:r>
              <a:rPr lang="en-US" altLang="ja-JP" sz="2200" dirty="0"/>
              <a:t>EC2</a:t>
            </a:r>
            <a:r>
              <a:rPr lang="ja-JP" altLang="en-US" sz="2200" dirty="0"/>
              <a:t>必須</a:t>
            </a:r>
            <a:endParaRPr lang="en-US" altLang="ja-JP" sz="2200" dirty="0"/>
          </a:p>
          <a:p>
            <a:pPr>
              <a:buFont typeface="Wingdings" panose="05000000000000000000" pitchFamily="2" charset="2"/>
              <a:buChar char="l"/>
            </a:pPr>
            <a:r>
              <a:rPr lang="en-US" altLang="ja-JP" sz="2800" dirty="0"/>
              <a:t>OS</a:t>
            </a:r>
            <a:r>
              <a:rPr lang="ja-JP" altLang="en-US" sz="2800" dirty="0"/>
              <a:t>：</a:t>
            </a:r>
            <a:r>
              <a:rPr lang="en-US" altLang="ja-JP" sz="2800" dirty="0"/>
              <a:t>Ubuntu</a:t>
            </a:r>
          </a:p>
          <a:p>
            <a:pPr lvl="2">
              <a:buFont typeface="Wingdings" panose="05000000000000000000" pitchFamily="2" charset="2"/>
              <a:buChar char="l"/>
            </a:pPr>
            <a:r>
              <a:rPr lang="ja-JP" altLang="en-US" sz="2200" dirty="0"/>
              <a:t>サイトと別々</a:t>
            </a:r>
            <a:endParaRPr lang="en-US" altLang="ja-JP" sz="2200" dirty="0"/>
          </a:p>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ja-JP" altLang="en-US" sz="2200" dirty="0"/>
              <a:t>オープンソースとライブラリをインストール</a:t>
            </a:r>
            <a:endParaRPr lang="en-US" altLang="ja-JP" sz="2200" dirty="0"/>
          </a:p>
          <a:p>
            <a:pPr lvl="2">
              <a:buFont typeface="Wingdings" panose="05000000000000000000" pitchFamily="2" charset="2"/>
              <a:buChar char="l"/>
            </a:pPr>
            <a:r>
              <a:rPr lang="ja-JP" altLang="en-US" sz="2200" dirty="0"/>
              <a:t>商品情報をダウンロードして処理</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サーバとデータベース構築</a:t>
            </a:r>
            <a:endParaRPr lang="en-US" altLang="ja-JP" sz="2800" dirty="0"/>
          </a:p>
        </p:txBody>
      </p:sp>
      <p:grpSp>
        <p:nvGrpSpPr>
          <p:cNvPr id="28" name="组合 27">
            <a:extLst>
              <a:ext uri="{FF2B5EF4-FFF2-40B4-BE49-F238E27FC236}">
                <a16:creationId xmlns:a16="http://schemas.microsoft.com/office/drawing/2014/main" id="{0C488A75-A96C-4879-89E2-1A30BC298D17}"/>
              </a:ext>
            </a:extLst>
          </p:cNvPr>
          <p:cNvGrpSpPr/>
          <p:nvPr/>
        </p:nvGrpSpPr>
        <p:grpSpPr>
          <a:xfrm>
            <a:off x="7475523" y="2743200"/>
            <a:ext cx="4716477" cy="3535947"/>
            <a:chOff x="7475523" y="2743200"/>
            <a:chExt cx="4716477" cy="3535947"/>
          </a:xfrm>
        </p:grpSpPr>
        <p:pic>
          <p:nvPicPr>
            <p:cNvPr id="11" name="图片 10">
              <a:extLst>
                <a:ext uri="{FF2B5EF4-FFF2-40B4-BE49-F238E27FC236}">
                  <a16:creationId xmlns:a16="http://schemas.microsoft.com/office/drawing/2014/main" id="{FF22D1CB-996B-4C81-9121-3F4F9D0E8F02}"/>
                </a:ext>
              </a:extLst>
            </p:cNvPr>
            <p:cNvPicPr>
              <a:picLocks noChangeAspect="1"/>
            </p:cNvPicPr>
            <p:nvPr/>
          </p:nvPicPr>
          <p:blipFill>
            <a:blip r:embed="rId2"/>
            <a:stretch>
              <a:fillRect/>
            </a:stretch>
          </p:blipFill>
          <p:spPr>
            <a:xfrm>
              <a:off x="7475523" y="5324612"/>
              <a:ext cx="796954" cy="815317"/>
            </a:xfrm>
            <a:prstGeom prst="rect">
              <a:avLst/>
            </a:prstGeom>
          </p:spPr>
        </p:pic>
        <p:sp>
          <p:nvSpPr>
            <p:cNvPr id="12" name="矩形: 圆角 11">
              <a:extLst>
                <a:ext uri="{FF2B5EF4-FFF2-40B4-BE49-F238E27FC236}">
                  <a16:creationId xmlns:a16="http://schemas.microsoft.com/office/drawing/2014/main" id="{631242B9-9739-4273-BF87-EF907AF44F54}"/>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a:extLst>
                <a:ext uri="{FF2B5EF4-FFF2-40B4-BE49-F238E27FC236}">
                  <a16:creationId xmlns:a16="http://schemas.microsoft.com/office/drawing/2014/main" id="{A52D2C84-9EDA-44D9-9F6E-1B96E94275CA}"/>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a:extLst>
                <a:ext uri="{FF2B5EF4-FFF2-40B4-BE49-F238E27FC236}">
                  <a16:creationId xmlns:a16="http://schemas.microsoft.com/office/drawing/2014/main" id="{F083315D-4129-44B3-9CC3-89BE1A5933B8}"/>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1C774F9D-F18B-4BC0-9070-137EF701FF79}"/>
                </a:ext>
              </a:extLst>
            </p:cNvPr>
            <p:cNvCxnSpPr>
              <a:cxnSpLocks/>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AB0CED9-3518-4669-B374-F9DD6E723A0E}"/>
                </a:ext>
              </a:extLst>
            </p:cNvPr>
            <p:cNvCxnSpPr>
              <a:cxnSpLocks/>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F7E6F49-41DF-4DBA-9B24-8F7B504AD729}"/>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22" name="文本框 21">
              <a:extLst>
                <a:ext uri="{FF2B5EF4-FFF2-40B4-BE49-F238E27FC236}">
                  <a16:creationId xmlns:a16="http://schemas.microsoft.com/office/drawing/2014/main" id="{B0DF2235-C491-4D40-B219-E8C7B2D506D3}"/>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27" name="矩形 26">
              <a:extLst>
                <a:ext uri="{FF2B5EF4-FFF2-40B4-BE49-F238E27FC236}">
                  <a16:creationId xmlns:a16="http://schemas.microsoft.com/office/drawing/2014/main" id="{E16CC83D-50C0-44E5-9882-91611B4A1FB2}"/>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Tree>
    <p:extLst>
      <p:ext uri="{BB962C8B-B14F-4D97-AF65-F5344CB8AC3E}">
        <p14:creationId xmlns:p14="http://schemas.microsoft.com/office/powerpoint/2010/main" val="3279870043"/>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232400" cy="4725663"/>
          </a:xfrm>
        </p:spPr>
        <p:txBody>
          <a:bodyPr>
            <a:normAutofit lnSpcReduction="10000"/>
          </a:bodyPr>
          <a:lstStyle/>
          <a:p>
            <a:pPr>
              <a:buFont typeface="Wingdings" panose="05000000000000000000" pitchFamily="2" charset="2"/>
              <a:buChar char="l"/>
            </a:pPr>
            <a:r>
              <a:rPr lang="ja-JP" altLang="en-US" sz="2800" dirty="0"/>
              <a:t>運営しているサイトと同じ様子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AWS</a:t>
            </a:r>
            <a:r>
              <a:rPr lang="ja-JP" altLang="en-US" sz="2800" dirty="0"/>
              <a:t>の</a:t>
            </a:r>
            <a:r>
              <a:rPr lang="en-US" altLang="ja-JP" sz="2800" dirty="0"/>
              <a:t>IP</a:t>
            </a:r>
            <a:r>
              <a:rPr lang="ja-JP" altLang="en-US" sz="2800" dirty="0"/>
              <a:t>アドレスで訪問できる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おすすめアイテム欄がある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a:t>
            </a:r>
            <a:r>
              <a:rPr lang="en-US" altLang="ja-JP" sz="2800" dirty="0"/>
              <a:t>AWS</a:t>
            </a:r>
            <a:r>
              <a:rPr lang="ja-JP" altLang="en-US" sz="2800" dirty="0"/>
              <a:t>の</a:t>
            </a:r>
            <a:r>
              <a:rPr lang="en-US" altLang="ja-JP" sz="2800" dirty="0"/>
              <a:t>EC2</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IROYA</a:t>
            </a:r>
            <a:r>
              <a:rPr lang="ja-JP" altLang="en-US" sz="2800" dirty="0"/>
              <a:t>側が協力</a:t>
            </a:r>
            <a:endParaRPr lang="en-US" altLang="ja-JP" sz="2800" dirty="0"/>
          </a:p>
          <a:p>
            <a:pPr lvl="2">
              <a:buFont typeface="Wingdings" panose="05000000000000000000" pitchFamily="2" charset="2"/>
              <a:buChar char="l"/>
            </a:pPr>
            <a:endParaRPr lang="en-US" altLang="ja-JP" sz="1600" dirty="0"/>
          </a:p>
          <a:p>
            <a:pPr lvl="2">
              <a:buFont typeface="Wingdings" panose="05000000000000000000" pitchFamily="2" charset="2"/>
              <a:buChar char="l"/>
            </a:pPr>
            <a:endParaRPr lang="en-US" altLang="ja-JP" sz="2200" dirty="0"/>
          </a:p>
          <a:p>
            <a:pPr marL="0" indent="0">
              <a:buNone/>
            </a:pPr>
            <a:endParaRPr lang="zh-CN" altLang="en-US" sz="2800" dirty="0"/>
          </a:p>
        </p:txBody>
      </p:sp>
      <p:pic>
        <p:nvPicPr>
          <p:cNvPr id="17" name="图片 26">
            <a:extLst>
              <a:ext uri="{FF2B5EF4-FFF2-40B4-BE49-F238E27FC236}">
                <a16:creationId xmlns:a16="http://schemas.microsoft.com/office/drawing/2014/main" id="{447F278D-6404-49AE-BF0F-D44023412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6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a:extLst>
              <a:ext uri="{FF2B5EF4-FFF2-40B4-BE49-F238E27FC236}">
                <a16:creationId xmlns:a16="http://schemas.microsoft.com/office/drawing/2014/main" id="{CF51EAE8-547D-4430-949B-CECE44CC07B0}"/>
              </a:ext>
            </a:extLst>
          </p:cNvPr>
          <p:cNvPicPr>
            <a:picLocks noChangeAspect="1"/>
          </p:cNvPicPr>
          <p:nvPr/>
        </p:nvPicPr>
        <p:blipFill>
          <a:blip r:embed="rId3"/>
          <a:stretch>
            <a:fillRect/>
          </a:stretch>
        </p:blipFill>
        <p:spPr>
          <a:xfrm>
            <a:off x="6530643" y="5380517"/>
            <a:ext cx="796954" cy="820481"/>
          </a:xfrm>
          <a:prstGeom prst="rect">
            <a:avLst/>
          </a:prstGeom>
        </p:spPr>
      </p:pic>
    </p:spTree>
    <p:extLst>
      <p:ext uri="{BB962C8B-B14F-4D97-AF65-F5344CB8AC3E}">
        <p14:creationId xmlns:p14="http://schemas.microsoft.com/office/powerpoint/2010/main" val="3834511937"/>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normAutofit/>
          </a:bodyPr>
          <a:lstStyle/>
          <a:p>
            <a:r>
              <a:rPr lang="ja-JP" altLang="en-US" sz="4400" dirty="0"/>
              <a:t>通販サイトとレコメンダ</a:t>
            </a:r>
            <a:r>
              <a:rPr lang="en-US" altLang="ja-JP" sz="4400" dirty="0"/>
              <a:t>―</a:t>
            </a:r>
            <a:r>
              <a:rPr lang="ja-JP" altLang="en-US" sz="4400" dirty="0"/>
              <a:t>システムの通信</a:t>
            </a:r>
            <a:endParaRPr lang="zh-CN" altLang="en-US" sz="4400"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673544" cy="4725663"/>
          </a:xfrm>
        </p:spPr>
        <p:txBody>
          <a:bodyPr>
            <a:normAutofit/>
          </a:bodyPr>
          <a:lstStyle/>
          <a:p>
            <a:pPr>
              <a:buFont typeface="Wingdings" panose="05000000000000000000" pitchFamily="2" charset="2"/>
              <a:buChar char="l"/>
            </a:pPr>
            <a:r>
              <a:rPr lang="ja-JP" altLang="en-US" sz="2800" dirty="0"/>
              <a:t>データ交換のインターフェース</a:t>
            </a:r>
            <a:endParaRPr lang="en-US" altLang="ja-JP" sz="2800" dirty="0"/>
          </a:p>
          <a:p>
            <a:pPr lvl="2">
              <a:buFont typeface="Wingdings" panose="05000000000000000000" pitchFamily="2" charset="2"/>
              <a:buChar char="l"/>
            </a:pPr>
            <a:endParaRPr lang="en-US" altLang="ja-JP" sz="2200" dirty="0"/>
          </a:p>
          <a:p>
            <a:pPr marL="0" indent="0">
              <a:buNone/>
            </a:pPr>
            <a:endParaRPr lang="zh-CN" altLang="en-US" sz="2800" dirty="0"/>
          </a:p>
        </p:txBody>
      </p:sp>
      <p:sp>
        <p:nvSpPr>
          <p:cNvPr id="14" name="文本框 13">
            <a:extLst>
              <a:ext uri="{FF2B5EF4-FFF2-40B4-BE49-F238E27FC236}">
                <a16:creationId xmlns:a16="http://schemas.microsoft.com/office/drawing/2014/main" id="{59238CBE-0F92-4719-82F2-FF5275B1706C}"/>
              </a:ext>
            </a:extLst>
          </p:cNvPr>
          <p:cNvSpPr txBox="1"/>
          <p:nvPr/>
        </p:nvSpPr>
        <p:spPr>
          <a:xfrm>
            <a:off x="5858084" y="5139946"/>
            <a:ext cx="1265090" cy="369332"/>
          </a:xfrm>
          <a:prstGeom prst="rect">
            <a:avLst/>
          </a:prstGeom>
          <a:noFill/>
        </p:spPr>
        <p:txBody>
          <a:bodyPr wrap="none" rtlCol="0">
            <a:spAutoFit/>
          </a:bodyPr>
          <a:lstStyle/>
          <a:p>
            <a:r>
              <a:rPr lang="ja-JP" altLang="en-US" dirty="0"/>
              <a:t>データ交換</a:t>
            </a:r>
            <a:endParaRPr lang="zh-CN" altLang="en-US" dirty="0"/>
          </a:p>
        </p:txBody>
      </p:sp>
      <p:pic>
        <p:nvPicPr>
          <p:cNvPr id="16" name="图片 26">
            <a:extLst>
              <a:ext uri="{FF2B5EF4-FFF2-40B4-BE49-F238E27FC236}">
                <a16:creationId xmlns:a16="http://schemas.microsoft.com/office/drawing/2014/main" id="{C25DFE4B-BF14-4914-ADAA-19E3483F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2995627"/>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a:extLst>
              <a:ext uri="{FF2B5EF4-FFF2-40B4-BE49-F238E27FC236}">
                <a16:creationId xmlns:a16="http://schemas.microsoft.com/office/drawing/2014/main" id="{3804D023-890B-4D4C-B1B7-7598220EB1DD}"/>
              </a:ext>
            </a:extLst>
          </p:cNvPr>
          <p:cNvPicPr>
            <a:picLocks noChangeAspect="1"/>
          </p:cNvPicPr>
          <p:nvPr/>
        </p:nvPicPr>
        <p:blipFill>
          <a:blip r:embed="rId3"/>
          <a:stretch>
            <a:fillRect/>
          </a:stretch>
        </p:blipFill>
        <p:spPr>
          <a:xfrm>
            <a:off x="461695" y="5729688"/>
            <a:ext cx="796954" cy="820481"/>
          </a:xfrm>
          <a:prstGeom prst="rect">
            <a:avLst/>
          </a:prstGeom>
        </p:spPr>
      </p:pic>
      <p:grpSp>
        <p:nvGrpSpPr>
          <p:cNvPr id="25" name="组合 24">
            <a:extLst>
              <a:ext uri="{FF2B5EF4-FFF2-40B4-BE49-F238E27FC236}">
                <a16:creationId xmlns:a16="http://schemas.microsoft.com/office/drawing/2014/main" id="{846B31A1-C863-49BF-BB64-E43D2BC8AA03}"/>
              </a:ext>
            </a:extLst>
          </p:cNvPr>
          <p:cNvGrpSpPr/>
          <p:nvPr/>
        </p:nvGrpSpPr>
        <p:grpSpPr>
          <a:xfrm>
            <a:off x="7475523" y="2743200"/>
            <a:ext cx="4716477" cy="3535947"/>
            <a:chOff x="7475523" y="2743200"/>
            <a:chExt cx="4716477" cy="3535947"/>
          </a:xfrm>
        </p:grpSpPr>
        <p:pic>
          <p:nvPicPr>
            <p:cNvPr id="26" name="图片 25">
              <a:extLst>
                <a:ext uri="{FF2B5EF4-FFF2-40B4-BE49-F238E27FC236}">
                  <a16:creationId xmlns:a16="http://schemas.microsoft.com/office/drawing/2014/main" id="{CE902907-2B8A-4CE9-9417-7EF9894F9C74}"/>
                </a:ext>
              </a:extLst>
            </p:cNvPr>
            <p:cNvPicPr>
              <a:picLocks noChangeAspect="1"/>
            </p:cNvPicPr>
            <p:nvPr/>
          </p:nvPicPr>
          <p:blipFill>
            <a:blip r:embed="rId3"/>
            <a:stretch>
              <a:fillRect/>
            </a:stretch>
          </p:blipFill>
          <p:spPr>
            <a:xfrm>
              <a:off x="7475523" y="5324612"/>
              <a:ext cx="796954" cy="815317"/>
            </a:xfrm>
            <a:prstGeom prst="rect">
              <a:avLst/>
            </a:prstGeom>
          </p:spPr>
        </p:pic>
        <p:sp>
          <p:nvSpPr>
            <p:cNvPr id="27" name="矩形: 圆角 26">
              <a:extLst>
                <a:ext uri="{FF2B5EF4-FFF2-40B4-BE49-F238E27FC236}">
                  <a16:creationId xmlns:a16="http://schemas.microsoft.com/office/drawing/2014/main" id="{221D1F1C-CF09-40C7-A1FB-E03026B5F2FF}"/>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a:extLst>
                <a:ext uri="{FF2B5EF4-FFF2-40B4-BE49-F238E27FC236}">
                  <a16:creationId xmlns:a16="http://schemas.microsoft.com/office/drawing/2014/main" id="{51B5FC7B-6BB3-45B0-AEC4-FB4EC075E06D}"/>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a:extLst>
                <a:ext uri="{FF2B5EF4-FFF2-40B4-BE49-F238E27FC236}">
                  <a16:creationId xmlns:a16="http://schemas.microsoft.com/office/drawing/2014/main" id="{1A839189-8898-4964-A5B3-B7F5D7164C5C}"/>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a:extLst>
                <a:ext uri="{FF2B5EF4-FFF2-40B4-BE49-F238E27FC236}">
                  <a16:creationId xmlns:a16="http://schemas.microsoft.com/office/drawing/2014/main" id="{BCE5952C-9F5F-46CC-B113-EA008DDC3903}"/>
                </a:ext>
              </a:extLst>
            </p:cNvPr>
            <p:cNvCxnSpPr>
              <a:cxnSpLocks/>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2A3924A-A01D-426D-9DAF-6B6C922D7CBD}"/>
                </a:ext>
              </a:extLst>
            </p:cNvPr>
            <p:cNvCxnSpPr>
              <a:cxnSpLocks/>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4C747E-2661-4135-BA9B-79DCDD70ADB5}"/>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33" name="文本框 32">
              <a:extLst>
                <a:ext uri="{FF2B5EF4-FFF2-40B4-BE49-F238E27FC236}">
                  <a16:creationId xmlns:a16="http://schemas.microsoft.com/office/drawing/2014/main" id="{CD06A407-44E7-4C74-8BE8-C0E6075DFC27}"/>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34" name="矩形 33">
              <a:extLst>
                <a:ext uri="{FF2B5EF4-FFF2-40B4-BE49-F238E27FC236}">
                  <a16:creationId xmlns:a16="http://schemas.microsoft.com/office/drawing/2014/main" id="{0DD5C4E0-9AF1-40B7-A353-C5542B7DE69B}"/>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
        <p:nvSpPr>
          <p:cNvPr id="13" name="箭头: 左右 12">
            <a:extLst>
              <a:ext uri="{FF2B5EF4-FFF2-40B4-BE49-F238E27FC236}">
                <a16:creationId xmlns:a16="http://schemas.microsoft.com/office/drawing/2014/main" id="{8C221AEE-9D49-4185-9BD8-94DA25335185}"/>
              </a:ext>
            </a:extLst>
          </p:cNvPr>
          <p:cNvSpPr/>
          <p:nvPr/>
        </p:nvSpPr>
        <p:spPr>
          <a:xfrm rot="20041124">
            <a:off x="4533999" y="4602934"/>
            <a:ext cx="3798633" cy="3873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1952514"/>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7CD5-8175-45FC-8BD1-5BC7B1C526D5}"/>
              </a:ext>
            </a:extLst>
          </p:cNvPr>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a:extLst>
              <a:ext uri="{FF2B5EF4-FFF2-40B4-BE49-F238E27FC236}">
                <a16:creationId xmlns:a16="http://schemas.microsoft.com/office/drawing/2014/main" id="{8EF0CFB7-3D54-410A-9057-02C149F9B2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1218" y="4675921"/>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03A888B2-315E-43C9-BF33-2873B65A6D78}"/>
              </a:ext>
            </a:extLst>
          </p:cNvPr>
          <p:cNvSpPr txBox="1">
            <a:spLocks/>
          </p:cNvSpPr>
          <p:nvPr/>
        </p:nvSpPr>
        <p:spPr>
          <a:xfrm>
            <a:off x="1097280" y="1845733"/>
            <a:ext cx="5673544" cy="47256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p>
          <a:p>
            <a:pPr lvl="2">
              <a:buFont typeface="Wingdings" panose="05000000000000000000" pitchFamily="2" charset="2"/>
              <a:buChar char="l"/>
            </a:pPr>
            <a:r>
              <a:rPr lang="ja-JP" altLang="en-US" sz="2200" dirty="0"/>
              <a:t>レコメンダ</a:t>
            </a:r>
            <a:r>
              <a:rPr lang="en-US" altLang="ja-JP" sz="2200" dirty="0"/>
              <a:t>―</a:t>
            </a:r>
            <a:r>
              <a:rPr lang="ja-JP" altLang="en-US" sz="2200" dirty="0"/>
              <a:t>システム</a:t>
            </a:r>
            <a:endParaRPr lang="en-US" altLang="ja-JP" sz="22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200" dirty="0"/>
              <a:t>IROYA</a:t>
            </a:r>
            <a:r>
              <a:rPr lang="ja-JP" altLang="en-US" sz="2200" dirty="0"/>
              <a:t>が提供したデータ管理システム</a:t>
            </a:r>
            <a:endParaRPr lang="en-US" altLang="ja-JP" sz="2200" dirty="0"/>
          </a:p>
          <a:p>
            <a:pPr marL="0" indent="0">
              <a:buFont typeface="Calibri" panose="020F0502020204030204" pitchFamily="34" charset="0"/>
              <a:buNone/>
            </a:pPr>
            <a:endParaRPr lang="zh-CN" altLang="en-US" sz="2800" dirty="0"/>
          </a:p>
        </p:txBody>
      </p:sp>
    </p:spTree>
    <p:extLst>
      <p:ext uri="{BB962C8B-B14F-4D97-AF65-F5344CB8AC3E}">
        <p14:creationId xmlns:p14="http://schemas.microsoft.com/office/powerpoint/2010/main" val="113472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xmlns:p14="http://schemas.microsoft.com/office/powerpoint/2010/main">
    <mc:Choice Requires="p14">
      <p:transition spd="slow" p14:dur="2000" advTm="4165"/>
    </mc:Choice>
    <mc:Fallback xmlns="">
      <p:transition spd="slow" advTm="41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811029" y="4617557"/>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811029" y="1870352"/>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レコメンドオープンソース</a:t>
            </a:r>
            <a:endParaRPr lang="en-US" altLang="ja-JP" sz="2200" dirty="0"/>
          </a:p>
          <a:p>
            <a:pPr lvl="2">
              <a:buFont typeface="Wingdings" panose="05000000000000000000" pitchFamily="2" charset="2"/>
              <a:buChar char="l"/>
            </a:pPr>
            <a:r>
              <a:rPr lang="ja-JP" altLang="en-US" sz="2200" dirty="0"/>
              <a:t>類似度評価のアルゴリズムを提供</a:t>
            </a:r>
            <a:endParaRPr lang="en-US" altLang="ja-JP" sz="2200" dirty="0"/>
          </a:p>
          <a:p>
            <a:pPr lvl="2">
              <a:buFont typeface="Wingdings" panose="05000000000000000000" pitchFamily="2" charset="2"/>
              <a:buChar char="l"/>
            </a:pPr>
            <a:r>
              <a:rPr lang="en-US" altLang="ja-JP" sz="2200" dirty="0"/>
              <a:t>Cosine</a:t>
            </a:r>
            <a:r>
              <a:rPr lang="ja-JP" altLang="en-US" sz="2200" dirty="0"/>
              <a:t>相関係数を採用</a:t>
            </a:r>
            <a:endParaRPr lang="en-US" altLang="ja-JP" sz="2200" dirty="0"/>
          </a:p>
          <a:p>
            <a:pPr lvl="2">
              <a:buFont typeface="Wingdings" panose="05000000000000000000" pitchFamily="2" charset="2"/>
              <a:buChar char="l"/>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a:extLst>
              <a:ext uri="{FF2B5EF4-FFF2-40B4-BE49-F238E27FC236}">
                <a16:creationId xmlns:a16="http://schemas.microsoft.com/office/drawing/2014/main" id="{247E50F1-B314-4CC3-BBCE-B07E71BA4D4A}"/>
              </a:ext>
            </a:extLst>
          </p:cNvPr>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
        <p:nvSpPr>
          <p:cNvPr id="12" name="文本框 11">
            <a:extLst>
              <a:ext uri="{FF2B5EF4-FFF2-40B4-BE49-F238E27FC236}">
                <a16:creationId xmlns:a16="http://schemas.microsoft.com/office/drawing/2014/main" id="{380270D6-AD79-44DE-A861-B74380C18133}"/>
              </a:ext>
            </a:extLst>
          </p:cNvPr>
          <p:cNvSpPr txBox="1"/>
          <p:nvPr/>
        </p:nvSpPr>
        <p:spPr>
          <a:xfrm>
            <a:off x="10366841" y="4935974"/>
            <a:ext cx="615938" cy="369332"/>
          </a:xfrm>
          <a:prstGeom prst="rect">
            <a:avLst/>
          </a:prstGeom>
          <a:noFill/>
        </p:spPr>
        <p:txBody>
          <a:bodyPr wrap="none" rtlCol="0">
            <a:spAutoFit/>
          </a:bodyPr>
          <a:lstStyle/>
          <a:p>
            <a:r>
              <a:rPr lang="en-US" altLang="ja-JP" b="1" dirty="0"/>
              <a:t>Crab</a:t>
            </a:r>
            <a:endParaRPr lang="zh-CN" altLang="en-US" b="1" dirty="0"/>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en-US" sz="2400" dirty="0"/>
              <a:t>自動的に</a:t>
            </a:r>
            <a:r>
              <a:rPr lang="en-US" altLang="ja-JP" sz="2400" dirty="0"/>
              <a:t>IROYA</a:t>
            </a:r>
            <a:r>
              <a:rPr lang="ja-JP" altLang="en-US" sz="2400" dirty="0"/>
              <a:t>通販サイトを訪問して、キーワード内容をダウンロード</a:t>
            </a:r>
            <a:endParaRPr lang="en-US" altLang="ja-JP" sz="2400" dirty="0"/>
          </a:p>
          <a:p>
            <a:pPr lvl="2">
              <a:buFont typeface="Wingdings" panose="05000000000000000000" pitchFamily="2" charset="2"/>
              <a:buChar char="l"/>
            </a:pPr>
            <a:r>
              <a:rPr lang="ja-JP" altLang="en-US" sz="2400" dirty="0"/>
              <a:t>内容を英語に通訳（</a:t>
            </a:r>
            <a:r>
              <a:rPr lang="en-US" altLang="ja-JP" sz="2400" dirty="0" err="1"/>
              <a:t>GoogleTrans</a:t>
            </a:r>
            <a:r>
              <a:rPr lang="ja-JP" altLang="en-US" sz="2400" dirty="0"/>
              <a:t>　</a:t>
            </a:r>
            <a:r>
              <a:rPr lang="en-US" altLang="ja-JP" sz="2400" dirty="0"/>
              <a:t>API</a:t>
            </a:r>
            <a:r>
              <a:rPr lang="ja-JP" altLang="en-US" sz="2400" dirty="0"/>
              <a:t>利用）</a:t>
            </a:r>
            <a:endParaRPr lang="en-US" altLang="ja-JP" sz="2400" dirty="0"/>
          </a:p>
          <a:p>
            <a:pPr lvl="2">
              <a:buFont typeface="Wingdings" panose="05000000000000000000" pitchFamily="2" charset="2"/>
              <a:buChar char="l"/>
            </a:pPr>
            <a:endParaRPr lang="en-US" altLang="zh-CN" sz="2400" dirty="0"/>
          </a:p>
        </p:txBody>
      </p:sp>
      <p:pic>
        <p:nvPicPr>
          <p:cNvPr id="5" name="图片 4">
            <a:extLst>
              <a:ext uri="{FF2B5EF4-FFF2-40B4-BE49-F238E27FC236}">
                <a16:creationId xmlns:a16="http://schemas.microsoft.com/office/drawing/2014/main" id="{CCCD7394-EA35-4662-8887-FC7CAA971F2E}"/>
              </a:ext>
            </a:extLst>
          </p:cNvPr>
          <p:cNvPicPr>
            <a:picLocks noChangeAspect="1"/>
          </p:cNvPicPr>
          <p:nvPr/>
        </p:nvPicPr>
        <p:blipFill>
          <a:blip r:embed="rId3"/>
          <a:stretch>
            <a:fillRect/>
          </a:stretch>
        </p:blipFill>
        <p:spPr>
          <a:xfrm>
            <a:off x="7748624" y="3510972"/>
            <a:ext cx="3934647" cy="2466495"/>
          </a:xfrm>
          <a:prstGeom prst="rect">
            <a:avLst/>
          </a:prstGeom>
        </p:spPr>
      </p:pic>
      <p:pic>
        <p:nvPicPr>
          <p:cNvPr id="6" name="图片 5">
            <a:extLst>
              <a:ext uri="{FF2B5EF4-FFF2-40B4-BE49-F238E27FC236}">
                <a16:creationId xmlns:a16="http://schemas.microsoft.com/office/drawing/2014/main" id="{8E7D5B17-1DDC-4CDA-8F75-0263D452000D}"/>
              </a:ext>
            </a:extLst>
          </p:cNvPr>
          <p:cNvPicPr>
            <a:picLocks noChangeAspect="1"/>
          </p:cNvPicPr>
          <p:nvPr/>
        </p:nvPicPr>
        <p:blipFill>
          <a:blip r:embed="rId4"/>
          <a:stretch>
            <a:fillRect/>
          </a:stretch>
        </p:blipFill>
        <p:spPr>
          <a:xfrm>
            <a:off x="4946500" y="3857414"/>
            <a:ext cx="1685925" cy="985838"/>
          </a:xfrm>
          <a:prstGeom prst="rect">
            <a:avLst/>
          </a:prstGeom>
        </p:spPr>
      </p:pic>
      <p:sp>
        <p:nvSpPr>
          <p:cNvPr id="7" name="箭头: 右 6">
            <a:extLst>
              <a:ext uri="{FF2B5EF4-FFF2-40B4-BE49-F238E27FC236}">
                <a16:creationId xmlns:a16="http://schemas.microsoft.com/office/drawing/2014/main" id="{6F815059-2E37-48E2-8C11-F54503146EC2}"/>
              </a:ext>
            </a:extLst>
          </p:cNvPr>
          <p:cNvSpPr/>
          <p:nvPr/>
        </p:nvSpPr>
        <p:spPr>
          <a:xfrm>
            <a:off x="39344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7A9A0A7B-7A06-44E4-A708-EA43C8DF12B1}"/>
              </a:ext>
            </a:extLst>
          </p:cNvPr>
          <p:cNvPicPr>
            <a:picLocks noChangeAspect="1"/>
          </p:cNvPicPr>
          <p:nvPr/>
        </p:nvPicPr>
        <p:blipFill>
          <a:blip r:embed="rId5"/>
          <a:stretch>
            <a:fillRect/>
          </a:stretch>
        </p:blipFill>
        <p:spPr>
          <a:xfrm>
            <a:off x="589280" y="3100648"/>
            <a:ext cx="3058160" cy="3560147"/>
          </a:xfrm>
          <a:prstGeom prst="rect">
            <a:avLst/>
          </a:prstGeom>
        </p:spPr>
      </p:pic>
    </p:spTree>
    <p:extLst>
      <p:ext uri="{BB962C8B-B14F-4D97-AF65-F5344CB8AC3E}">
        <p14:creationId xmlns:p14="http://schemas.microsoft.com/office/powerpoint/2010/main" val="4067247939"/>
      </p:ext>
    </p:extLst>
  </p:cSld>
  <p:clrMapOvr>
    <a:masterClrMapping/>
  </p:clrMapOvr>
  <mc:AlternateContent xmlns:mc="http://schemas.openxmlformats.org/markup-compatibility/2006" xmlns:p14="http://schemas.microsoft.com/office/powerpoint/2010/main">
    <mc:Choice Requires="p14">
      <p:transition spd="slow" p14:dur="2000" advTm="33237"/>
    </mc:Choice>
    <mc:Fallback xmlns="">
      <p:transition spd="slow" advTm="3323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5" y="3515103"/>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xmlns:p14="http://schemas.microsoft.com/office/powerpoint/2010/main">
    <mc:Choice Requires="p14">
      <p:transition spd="slow" p14:dur="2000" advTm="16059"/>
    </mc:Choice>
    <mc:Fallback xmlns="">
      <p:transition spd="slow" advTm="1605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err="1"/>
              <a:t>Numpy</a:t>
            </a:r>
            <a:r>
              <a:rPr lang="ja-JP" altLang="en-US" sz="2000" dirty="0"/>
              <a:t>、</a:t>
            </a:r>
            <a:r>
              <a:rPr lang="en-US" altLang="ja-JP" sz="2000" dirty="0" err="1"/>
              <a:t>Matplotlib</a:t>
            </a:r>
            <a:endParaRPr lang="en-US" altLang="ja-JP" sz="2000" dirty="0"/>
          </a:p>
          <a:p>
            <a:pPr lvl="2">
              <a:buFont typeface="Wingdings" panose="05000000000000000000" pitchFamily="2" charset="2"/>
              <a:buChar char="l"/>
            </a:pPr>
            <a:r>
              <a:rPr lang="en-US" altLang="ja-JP" sz="2000" dirty="0"/>
              <a:t>CIEDE2000</a:t>
            </a:r>
            <a:r>
              <a:rPr lang="ja-JP" altLang="en-US" sz="2000" dirty="0"/>
              <a:t>、</a:t>
            </a:r>
            <a:r>
              <a:rPr lang="en-US" altLang="ja-JP" sz="2000" dirty="0"/>
              <a:t>EMD</a:t>
            </a:r>
            <a:r>
              <a:rPr lang="ja-JP" altLang="en-US" sz="2000" dirty="0"/>
              <a:t>距離計算</a:t>
            </a: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247522"/>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247522"/>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371564"/>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xmlns:p14="http://schemas.microsoft.com/office/powerpoint/2010/main">
    <mc:Choice Requires="p14">
      <p:transition spd="slow" p14:dur="2000" advTm="17996"/>
    </mc:Choice>
    <mc:Fallback xmlns="">
      <p:transition spd="slow" advTm="1799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en-US" sz="2000" dirty="0"/>
              <a:t>現在は「</a:t>
            </a:r>
            <a:r>
              <a:rPr lang="zh-CN" altLang="en-US" sz="2000" dirty="0"/>
              <a:t>長袖</a:t>
            </a:r>
            <a:r>
              <a:rPr lang="ja-JP" altLang="en-US" sz="2000" dirty="0"/>
              <a:t>シャツ」に対応する</a:t>
            </a:r>
            <a:endParaRPr lang="en-US" altLang="ja-JP" sz="2000" dirty="0"/>
          </a:p>
          <a:p>
            <a:pPr lvl="2">
              <a:buFont typeface="Wingdings" panose="05000000000000000000" pitchFamily="2" charset="2"/>
              <a:buChar char="l"/>
            </a:pPr>
            <a:r>
              <a:rPr lang="ja-JP" altLang="en-US" sz="2000" dirty="0"/>
              <a:t>管理画面の</a:t>
            </a:r>
            <a:r>
              <a:rPr lang="en-US" altLang="ja-JP" sz="2000" dirty="0"/>
              <a:t>EC2</a:t>
            </a:r>
            <a:r>
              <a:rPr lang="ja-JP" altLang="en-US" sz="2000" dirty="0"/>
              <a:t>から「</a:t>
            </a:r>
            <a:r>
              <a:rPr lang="zh-CN" altLang="en-US" sz="2000" dirty="0"/>
              <a:t>長袖</a:t>
            </a:r>
            <a:r>
              <a:rPr lang="ja-JP" altLang="en-US" sz="2000" dirty="0"/>
              <a:t>シャツ」の商品</a:t>
            </a:r>
            <a:r>
              <a:rPr lang="en-US" altLang="ja-JP" sz="2000" dirty="0"/>
              <a:t>ID</a:t>
            </a:r>
            <a:r>
              <a:rPr lang="ja-JP" altLang="en-US" sz="2000" dirty="0"/>
              <a:t>を取得（</a:t>
            </a:r>
            <a:r>
              <a:rPr lang="en-US" altLang="ja-JP" sz="2000" dirty="0"/>
              <a:t>330</a:t>
            </a:r>
            <a:r>
              <a:rPr lang="ja-JP" altLang="en-US" sz="2000" dirty="0"/>
              <a:t>件）</a:t>
            </a:r>
            <a:endParaRPr lang="en-US" altLang="ja-JP" sz="20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で自動的にダウンロード</a:t>
            </a:r>
            <a:endParaRPr lang="en-US" altLang="ja-JP" sz="2000" dirty="0"/>
          </a:p>
          <a:p>
            <a:pPr lvl="2">
              <a:buFont typeface="Wingdings" panose="05000000000000000000" pitchFamily="2" charset="2"/>
              <a:buChar char="l"/>
            </a:pPr>
            <a:r>
              <a:rPr lang="ja-JP" altLang="en-US" sz="2000" dirty="0"/>
              <a:t>画像を検索するため、ファイル名に商品</a:t>
            </a:r>
            <a:r>
              <a:rPr lang="en-US" altLang="ja-JP" sz="2000" dirty="0"/>
              <a:t>ID</a:t>
            </a:r>
            <a:r>
              <a:rPr lang="ja-JP" altLang="en-US" sz="2000" dirty="0"/>
              <a:t>を含む</a:t>
            </a:r>
            <a:endParaRPr lang="en-US" altLang="ja-JP" sz="2000" dirty="0"/>
          </a:p>
          <a:p>
            <a:pPr lvl="2">
              <a:buFont typeface="Wingdings" panose="05000000000000000000" pitchFamily="2" charset="2"/>
              <a:buChar char="l"/>
            </a:pP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030" y="3188117"/>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34567"/>
      </p:ext>
    </p:extLst>
  </p:cSld>
  <p:clrMapOvr>
    <a:masterClrMapping/>
  </p:clrMapOvr>
  <mc:AlternateContent xmlns:mc="http://schemas.openxmlformats.org/markup-compatibility/2006" xmlns:p14="http://schemas.microsoft.com/office/powerpoint/2010/main">
    <mc:Choice Requires="p14">
      <p:transition spd="slow" p14:dur="2000" advTm="16569"/>
    </mc:Choice>
    <mc:Fallback xmlns="">
      <p:transition spd="slow" advTm="1656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79" y="1737360"/>
            <a:ext cx="5592887" cy="4023360"/>
          </a:xfrm>
        </p:spPr>
        <p:txBody>
          <a:bodyPr>
            <a:normAutofit/>
          </a:bodyPr>
          <a:lstStyle/>
          <a:p>
            <a:pPr>
              <a:buFont typeface="Wingdings" panose="05000000000000000000" pitchFamily="2" charset="2"/>
              <a:buChar char="l"/>
            </a:pPr>
            <a:r>
              <a:rPr lang="ja-JP" altLang="en-US" sz="2800" dirty="0"/>
              <a:t>商品画像の調性格を計算</a:t>
            </a:r>
            <a:endParaRPr lang="en-US" altLang="ja-JP" sz="2800" dirty="0"/>
          </a:p>
          <a:p>
            <a:pPr lvl="2">
              <a:buFont typeface="Wingdings" panose="05000000000000000000" pitchFamily="2" charset="2"/>
              <a:buChar char="l"/>
            </a:pPr>
            <a:r>
              <a:rPr lang="ja-JP" altLang="en-US" sz="2200" dirty="0"/>
              <a:t>商品画像の色が</a:t>
            </a:r>
            <a:r>
              <a:rPr lang="en-US" altLang="ja-JP" sz="2200" dirty="0"/>
              <a:t>Munsell</a:t>
            </a:r>
            <a:r>
              <a:rPr lang="ja-JP" altLang="en-US" sz="2200" dirty="0"/>
              <a:t>上の分布を求め</a:t>
            </a:r>
            <a:endParaRPr lang="en-US" altLang="ja-JP" sz="2200" dirty="0"/>
          </a:p>
          <a:p>
            <a:pPr lvl="2">
              <a:buFont typeface="Wingdings" panose="05000000000000000000" pitchFamily="2" charset="2"/>
              <a:buChar char="l"/>
            </a:pPr>
            <a:endParaRPr lang="en-US" altLang="ja-JP" sz="2200" dirty="0"/>
          </a:p>
        </p:txBody>
      </p:sp>
      <p:pic>
        <p:nvPicPr>
          <p:cNvPr id="4" name="图片 3">
            <a:extLst>
              <a:ext uri="{FF2B5EF4-FFF2-40B4-BE49-F238E27FC236}">
                <a16:creationId xmlns:a16="http://schemas.microsoft.com/office/drawing/2014/main" id="{C432EBD9-3EF7-4061-B437-61969881E08A}"/>
              </a:ext>
            </a:extLst>
          </p:cNvPr>
          <p:cNvPicPr>
            <a:picLocks noChangeAspect="1"/>
          </p:cNvPicPr>
          <p:nvPr/>
        </p:nvPicPr>
        <p:blipFill>
          <a:blip r:embed="rId3"/>
          <a:stretch>
            <a:fillRect/>
          </a:stretch>
        </p:blipFill>
        <p:spPr>
          <a:xfrm>
            <a:off x="274580" y="2808560"/>
            <a:ext cx="1580585" cy="2007770"/>
          </a:xfrm>
          <a:prstGeom prst="rect">
            <a:avLst/>
          </a:prstGeom>
        </p:spPr>
      </p:pic>
      <p:sp>
        <p:nvSpPr>
          <p:cNvPr id="5" name="箭头: 右 4">
            <a:extLst>
              <a:ext uri="{FF2B5EF4-FFF2-40B4-BE49-F238E27FC236}">
                <a16:creationId xmlns:a16="http://schemas.microsoft.com/office/drawing/2014/main" id="{BF8F4FD1-DAAE-42E0-8F04-87B3FDE06762}"/>
              </a:ext>
            </a:extLst>
          </p:cNvPr>
          <p:cNvSpPr/>
          <p:nvPr/>
        </p:nvSpPr>
        <p:spPr>
          <a:xfrm>
            <a:off x="2094565" y="3565647"/>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AB317D1-18D2-4DF0-811B-088AB10ED5F3}"/>
              </a:ext>
            </a:extLst>
          </p:cNvPr>
          <p:cNvGrpSpPr/>
          <p:nvPr/>
        </p:nvGrpSpPr>
        <p:grpSpPr>
          <a:xfrm>
            <a:off x="2774992" y="2911000"/>
            <a:ext cx="1946669" cy="2100525"/>
            <a:chOff x="3308127" y="3091721"/>
            <a:chExt cx="1609725" cy="1539886"/>
          </a:xfrm>
        </p:grpSpPr>
        <p:sp>
          <p:nvSpPr>
            <p:cNvPr id="10" name="矩形 9">
              <a:extLst>
                <a:ext uri="{FF2B5EF4-FFF2-40B4-BE49-F238E27FC236}">
                  <a16:creationId xmlns:a16="http://schemas.microsoft.com/office/drawing/2014/main" id="{EA364F51-A03D-4C0D-92C5-676DD25B56D3}"/>
                </a:ext>
              </a:extLst>
            </p:cNvPr>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a:extLst>
                <a:ext uri="{FF2B5EF4-FFF2-40B4-BE49-F238E27FC236}">
                  <a16:creationId xmlns:a16="http://schemas.microsoft.com/office/drawing/2014/main" id="{436CB3EC-933E-4305-B88D-E080CC103191}"/>
                </a:ext>
              </a:extLst>
            </p:cNvPr>
            <p:cNvSpPr txBox="1"/>
            <p:nvPr/>
          </p:nvSpPr>
          <p:spPr>
            <a:xfrm>
              <a:off x="3827316" y="324412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a:extLst>
              <a:ext uri="{FF2B5EF4-FFF2-40B4-BE49-F238E27FC236}">
                <a16:creationId xmlns:a16="http://schemas.microsoft.com/office/drawing/2014/main" id="{A8C0B10D-8EA8-47EA-84BA-4BF389E019D3}"/>
              </a:ext>
            </a:extLst>
          </p:cNvPr>
          <p:cNvGrpSpPr/>
          <p:nvPr/>
        </p:nvGrpSpPr>
        <p:grpSpPr>
          <a:xfrm>
            <a:off x="5426992" y="2910999"/>
            <a:ext cx="1946669" cy="2100525"/>
            <a:chOff x="4020060" y="4173955"/>
            <a:chExt cx="1609725" cy="1539886"/>
          </a:xfrm>
        </p:grpSpPr>
        <p:sp>
          <p:nvSpPr>
            <p:cNvPr id="8" name="矩形 7">
              <a:extLst>
                <a:ext uri="{FF2B5EF4-FFF2-40B4-BE49-F238E27FC236}">
                  <a16:creationId xmlns:a16="http://schemas.microsoft.com/office/drawing/2014/main" id="{1688ED34-5A73-4A3B-BD07-AB4CBB79754E}"/>
                </a:ext>
              </a:extLst>
            </p:cNvPr>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a:extLst>
                <a:ext uri="{FF2B5EF4-FFF2-40B4-BE49-F238E27FC236}">
                  <a16:creationId xmlns:a16="http://schemas.microsoft.com/office/drawing/2014/main" id="{A940FA01-46BE-4C82-B01D-A0C8A179345C}"/>
                </a:ext>
              </a:extLst>
            </p:cNvPr>
            <p:cNvSpPr txBox="1"/>
            <p:nvPr/>
          </p:nvSpPr>
          <p:spPr>
            <a:xfrm>
              <a:off x="4520807" y="4326359"/>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a:extLst>
                <a:ext uri="{FF2B5EF4-FFF2-40B4-BE49-F238E27FC236}">
                  <a16:creationId xmlns:a16="http://schemas.microsoft.com/office/drawing/2014/main" id="{0189217B-D3FE-466B-8697-85890BCBB1D4}"/>
                </a:ext>
              </a:extLst>
            </p:cNvPr>
            <p:cNvPicPr>
              <a:picLocks noChangeAspect="1"/>
            </p:cNvPicPr>
            <p:nvPr/>
          </p:nvPicPr>
          <p:blipFill>
            <a:blip r:embed="rId4"/>
            <a:stretch>
              <a:fillRect/>
            </a:stretch>
          </p:blipFill>
          <p:spPr>
            <a:xfrm>
              <a:off x="4087330" y="4868928"/>
              <a:ext cx="1448771" cy="636489"/>
            </a:xfrm>
            <a:prstGeom prst="rect">
              <a:avLst/>
            </a:prstGeom>
          </p:spPr>
        </p:pic>
      </p:gr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986" y="481633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C54A6C70-F56D-412D-863C-83FE5A14E6B5}"/>
              </a:ext>
            </a:extLst>
          </p:cNvPr>
          <p:cNvSpPr/>
          <p:nvPr/>
        </p:nvSpPr>
        <p:spPr>
          <a:xfrm>
            <a:off x="4822618" y="3594850"/>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EBC405D-3311-4F7B-918F-33074A4ED065}"/>
              </a:ext>
            </a:extLst>
          </p:cNvPr>
          <p:cNvSpPr txBox="1"/>
          <p:nvPr/>
        </p:nvSpPr>
        <p:spPr>
          <a:xfrm>
            <a:off x="8473009" y="5943648"/>
            <a:ext cx="3013967" cy="369332"/>
          </a:xfrm>
          <a:prstGeom prst="rect">
            <a:avLst/>
          </a:prstGeom>
          <a:noFill/>
        </p:spPr>
        <p:txBody>
          <a:bodyPr wrap="none" rtlCol="0">
            <a:spAutoFit/>
          </a:bodyPr>
          <a:lstStyle/>
          <a:p>
            <a:r>
              <a:rPr lang="ja-JP" altLang="en-US" dirty="0"/>
              <a:t>商品画像が</a:t>
            </a:r>
            <a:r>
              <a:rPr lang="en-US" altLang="ja-JP" dirty="0"/>
              <a:t>Munsell</a:t>
            </a:r>
            <a:r>
              <a:rPr lang="ja-JP" altLang="en-US" dirty="0"/>
              <a:t>上の分布</a:t>
            </a:r>
            <a:endParaRPr lang="zh-CN" altLang="en-US" dirty="0"/>
          </a:p>
        </p:txBody>
      </p:sp>
      <p:pic>
        <p:nvPicPr>
          <p:cNvPr id="6" name="图片 5">
            <a:extLst>
              <a:ext uri="{FF2B5EF4-FFF2-40B4-BE49-F238E27FC236}">
                <a16:creationId xmlns:a16="http://schemas.microsoft.com/office/drawing/2014/main" id="{134F7426-4A82-4D11-98BB-243DD5F80525}"/>
              </a:ext>
            </a:extLst>
          </p:cNvPr>
          <p:cNvPicPr>
            <a:picLocks noChangeAspect="1"/>
          </p:cNvPicPr>
          <p:nvPr/>
        </p:nvPicPr>
        <p:blipFill>
          <a:blip r:embed="rId6"/>
          <a:stretch>
            <a:fillRect/>
          </a:stretch>
        </p:blipFill>
        <p:spPr>
          <a:xfrm>
            <a:off x="3004769" y="3723651"/>
            <a:ext cx="1485900" cy="828675"/>
          </a:xfrm>
          <a:prstGeom prst="rect">
            <a:avLst/>
          </a:prstGeom>
        </p:spPr>
      </p:pic>
      <p:sp>
        <p:nvSpPr>
          <p:cNvPr id="9" name="箭头: 右 8">
            <a:extLst>
              <a:ext uri="{FF2B5EF4-FFF2-40B4-BE49-F238E27FC236}">
                <a16:creationId xmlns:a16="http://schemas.microsoft.com/office/drawing/2014/main" id="{4780E897-C639-42A9-B146-5740C5A42603}"/>
              </a:ext>
            </a:extLst>
          </p:cNvPr>
          <p:cNvSpPr/>
          <p:nvPr/>
        </p:nvSpPr>
        <p:spPr>
          <a:xfrm rot="2206129">
            <a:off x="7517677" y="4419256"/>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CA1F96C5-0A78-4E98-A993-0491ADA6EF17}"/>
              </a:ext>
            </a:extLst>
          </p:cNvPr>
          <p:cNvPicPr>
            <a:picLocks noChangeAspect="1"/>
          </p:cNvPicPr>
          <p:nvPr/>
        </p:nvPicPr>
        <p:blipFill>
          <a:blip r:embed="rId7"/>
          <a:stretch>
            <a:fillRect/>
          </a:stretch>
        </p:blipFill>
        <p:spPr>
          <a:xfrm>
            <a:off x="1916007" y="4315619"/>
            <a:ext cx="763748" cy="615926"/>
          </a:xfrm>
          <a:prstGeom prst="rect">
            <a:avLst/>
          </a:prstGeom>
        </p:spPr>
      </p:pic>
    </p:spTree>
    <p:extLst>
      <p:ext uri="{BB962C8B-B14F-4D97-AF65-F5344CB8AC3E}">
        <p14:creationId xmlns:p14="http://schemas.microsoft.com/office/powerpoint/2010/main" val="3184698323"/>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5525590" cy="1267097"/>
          </a:xfrm>
        </p:spPr>
        <p:txBody>
          <a:bodyPr>
            <a:normAutofit fontScale="92500"/>
          </a:bodyPr>
          <a:lstStyle/>
          <a:p>
            <a:pPr>
              <a:buFont typeface="Wingdings" panose="05000000000000000000" pitchFamily="2" charset="2"/>
              <a:buChar char="l"/>
            </a:pPr>
            <a:r>
              <a:rPr lang="ja-JP" altLang="en-US" sz="2800" dirty="0"/>
              <a:t>商品画像の調性格を計算して保存</a:t>
            </a:r>
            <a:endParaRPr lang="en-US" altLang="ja-JP" sz="2800" dirty="0"/>
          </a:p>
          <a:p>
            <a:pPr lvl="2">
              <a:buFont typeface="Wingdings" panose="05000000000000000000" pitchFamily="2" charset="2"/>
              <a:buChar char="l"/>
            </a:pPr>
            <a:r>
              <a:rPr lang="ja-JP" altLang="en-US" sz="2400" dirty="0"/>
              <a:t>商品画像の色が</a:t>
            </a:r>
            <a:r>
              <a:rPr lang="en-US" altLang="ja-JP" sz="2400" dirty="0"/>
              <a:t>Munsell</a:t>
            </a:r>
            <a:r>
              <a:rPr lang="ja-JP" altLang="en-US" sz="2400" dirty="0"/>
              <a:t>上の分布を求め</a:t>
            </a:r>
            <a:endParaRPr lang="en-US" altLang="ja-JP" sz="2400" dirty="0"/>
          </a:p>
          <a:p>
            <a:pPr lvl="2">
              <a:buFont typeface="Wingdings" panose="05000000000000000000" pitchFamily="2" charset="2"/>
              <a:buChar char="l"/>
            </a:pPr>
            <a:r>
              <a:rPr lang="en-US" altLang="ja-JP" sz="2400" dirty="0"/>
              <a:t>EMD</a:t>
            </a:r>
            <a:r>
              <a:rPr lang="ja-JP" altLang="en-US" sz="2400" dirty="0"/>
              <a:t>距離で調性格を推定</a:t>
            </a:r>
            <a:endParaRPr lang="en-US" altLang="ja-JP" sz="2400" dirty="0"/>
          </a:p>
        </p:txBody>
      </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9"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B8D17E8-7971-40C7-AA07-E24DAE22FBD5}"/>
              </a:ext>
            </a:extLst>
          </p:cNvPr>
          <p:cNvSpPr txBox="1"/>
          <p:nvPr/>
        </p:nvSpPr>
        <p:spPr>
          <a:xfrm>
            <a:off x="5949546" y="5499473"/>
            <a:ext cx="769322"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a:extLst>
              <a:ext uri="{FF2B5EF4-FFF2-40B4-BE49-F238E27FC236}">
                <a16:creationId xmlns:a16="http://schemas.microsoft.com/office/drawing/2014/main" id="{3C92A8A6-9188-448B-BBB1-9EA59E38B1CD}"/>
              </a:ext>
            </a:extLst>
          </p:cNvPr>
          <p:cNvSpPr/>
          <p:nvPr/>
        </p:nvSpPr>
        <p:spPr>
          <a:xfrm>
            <a:off x="4522073"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B7B61A3-49F4-4072-8A14-AEF3B5E6BAD2}"/>
              </a:ext>
            </a:extLst>
          </p:cNvPr>
          <p:cNvPicPr>
            <a:picLocks noChangeAspect="1"/>
          </p:cNvPicPr>
          <p:nvPr/>
        </p:nvPicPr>
        <p:blipFill>
          <a:blip r:embed="rId4"/>
          <a:stretch>
            <a:fillRect/>
          </a:stretch>
        </p:blipFill>
        <p:spPr>
          <a:xfrm>
            <a:off x="4642068" y="2769511"/>
            <a:ext cx="3385551" cy="1041116"/>
          </a:xfrm>
          <a:prstGeom prst="rect">
            <a:avLst/>
          </a:prstGeom>
        </p:spPr>
      </p:pic>
      <p:pic>
        <p:nvPicPr>
          <p:cNvPr id="22" name="图片 21">
            <a:extLst>
              <a:ext uri="{FF2B5EF4-FFF2-40B4-BE49-F238E27FC236}">
                <a16:creationId xmlns:a16="http://schemas.microsoft.com/office/drawing/2014/main" id="{5081FE32-6753-4DA0-96B9-C3CF77228BDD}"/>
              </a:ext>
            </a:extLst>
          </p:cNvPr>
          <p:cNvPicPr>
            <a:picLocks noChangeAspect="1"/>
          </p:cNvPicPr>
          <p:nvPr/>
        </p:nvPicPr>
        <p:blipFill>
          <a:blip r:embed="rId5"/>
          <a:stretch>
            <a:fillRect/>
          </a:stretch>
        </p:blipFill>
        <p:spPr>
          <a:xfrm>
            <a:off x="4642068" y="4025620"/>
            <a:ext cx="3384282" cy="940570"/>
          </a:xfrm>
          <a:prstGeom prst="rect">
            <a:avLst/>
          </a:prstGeom>
        </p:spPr>
      </p:pic>
      <p:sp>
        <p:nvSpPr>
          <p:cNvPr id="23" name="文本框 22">
            <a:extLst>
              <a:ext uri="{FF2B5EF4-FFF2-40B4-BE49-F238E27FC236}">
                <a16:creationId xmlns:a16="http://schemas.microsoft.com/office/drawing/2014/main" id="{32DFAD73-0578-462C-B5F2-0432C43BC38A}"/>
              </a:ext>
            </a:extLst>
          </p:cNvPr>
          <p:cNvSpPr txBox="1"/>
          <p:nvPr/>
        </p:nvSpPr>
        <p:spPr>
          <a:xfrm>
            <a:off x="5962594" y="3083795"/>
            <a:ext cx="451061" cy="370309"/>
          </a:xfrm>
          <a:prstGeom prst="rect">
            <a:avLst/>
          </a:prstGeom>
          <a:noFill/>
        </p:spPr>
        <p:txBody>
          <a:bodyPr wrap="none" rtlCol="0">
            <a:spAutoFit/>
          </a:bodyPr>
          <a:lstStyle/>
          <a:p>
            <a:r>
              <a:rPr lang="en-US" altLang="ja-JP" dirty="0"/>
              <a:t>CM</a:t>
            </a:r>
            <a:endParaRPr lang="zh-CN" altLang="en-US" dirty="0"/>
          </a:p>
        </p:txBody>
      </p:sp>
      <p:sp>
        <p:nvSpPr>
          <p:cNvPr id="24" name="文本框 23">
            <a:extLst>
              <a:ext uri="{FF2B5EF4-FFF2-40B4-BE49-F238E27FC236}">
                <a16:creationId xmlns:a16="http://schemas.microsoft.com/office/drawing/2014/main" id="{B243D640-59D7-4388-A217-B4140131AC59}"/>
              </a:ext>
            </a:extLst>
          </p:cNvPr>
          <p:cNvSpPr txBox="1"/>
          <p:nvPr/>
        </p:nvSpPr>
        <p:spPr>
          <a:xfrm>
            <a:off x="5962594" y="4125596"/>
            <a:ext cx="468234" cy="370309"/>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a:extLst>
              <a:ext uri="{FF2B5EF4-FFF2-40B4-BE49-F238E27FC236}">
                <a16:creationId xmlns:a16="http://schemas.microsoft.com/office/drawing/2014/main" id="{AD44D9FB-D9AE-46F4-AF46-01992AD24DA0}"/>
              </a:ext>
            </a:extLst>
          </p:cNvPr>
          <p:cNvCxnSpPr>
            <a:cxnSpLocks/>
            <a:stCxn id="19" idx="3"/>
          </p:cNvCxnSpPr>
          <p:nvPr/>
        </p:nvCxnSpPr>
        <p:spPr>
          <a:xfrm flipV="1">
            <a:off x="3718244"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DF0B34E-291B-4FBF-872F-C0C06EC279B7}"/>
              </a:ext>
            </a:extLst>
          </p:cNvPr>
          <p:cNvCxnSpPr>
            <a:cxnSpLocks/>
            <a:stCxn id="19" idx="3"/>
            <a:endCxn id="22" idx="1"/>
          </p:cNvCxnSpPr>
          <p:nvPr/>
        </p:nvCxnSpPr>
        <p:spPr>
          <a:xfrm>
            <a:off x="3718244"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CE8B8EA-A24C-4913-AA63-20F9E0220ED7}"/>
              </a:ext>
            </a:extLst>
          </p:cNvPr>
          <p:cNvCxnSpPr>
            <a:cxnSpLocks/>
            <a:stCxn id="19" idx="3"/>
          </p:cNvCxnSpPr>
          <p:nvPr/>
        </p:nvCxnSpPr>
        <p:spPr>
          <a:xfrm>
            <a:off x="3718244"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BD6E3E-0F40-493F-91E3-09BACBC8082F}"/>
              </a:ext>
            </a:extLst>
          </p:cNvPr>
          <p:cNvSpPr txBox="1"/>
          <p:nvPr/>
        </p:nvSpPr>
        <p:spPr>
          <a:xfrm>
            <a:off x="560332" y="5041967"/>
            <a:ext cx="3013967" cy="369332"/>
          </a:xfrm>
          <a:prstGeom prst="rect">
            <a:avLst/>
          </a:prstGeom>
          <a:noFill/>
        </p:spPr>
        <p:txBody>
          <a:bodyPr wrap="none" rtlCol="0">
            <a:spAutoFit/>
          </a:bodyPr>
          <a:lstStyle/>
          <a:p>
            <a:r>
              <a:rPr lang="ja-JP" altLang="en-US" dirty="0"/>
              <a:t>商品画像が</a:t>
            </a:r>
            <a:r>
              <a:rPr lang="en-US" altLang="ja-JP" dirty="0"/>
              <a:t>Munsell</a:t>
            </a:r>
            <a:r>
              <a:rPr lang="ja-JP" altLang="en-US" dirty="0"/>
              <a:t>上の分布</a:t>
            </a:r>
            <a:endParaRPr lang="zh-CN" altLang="en-US" dirty="0"/>
          </a:p>
        </p:txBody>
      </p:sp>
      <p:sp>
        <p:nvSpPr>
          <p:cNvPr id="28" name="文本框 27">
            <a:extLst>
              <a:ext uri="{FF2B5EF4-FFF2-40B4-BE49-F238E27FC236}">
                <a16:creationId xmlns:a16="http://schemas.microsoft.com/office/drawing/2014/main" id="{41726C9F-5148-49FC-9601-A4DCBA73A0D3}"/>
              </a:ext>
            </a:extLst>
          </p:cNvPr>
          <p:cNvSpPr txBox="1"/>
          <p:nvPr/>
        </p:nvSpPr>
        <p:spPr>
          <a:xfrm>
            <a:off x="4675839" y="5952199"/>
            <a:ext cx="3475631" cy="369332"/>
          </a:xfrm>
          <a:prstGeom prst="rect">
            <a:avLst/>
          </a:prstGeom>
          <a:noFill/>
        </p:spPr>
        <p:txBody>
          <a:bodyPr wrap="none" rtlCol="0">
            <a:spAutoFit/>
          </a:bodyPr>
          <a:lstStyle/>
          <a:p>
            <a:r>
              <a:rPr lang="ja-JP" altLang="en-US" dirty="0"/>
              <a:t>各調共感覚色が</a:t>
            </a:r>
            <a:r>
              <a:rPr lang="en-US" altLang="ja-JP" dirty="0"/>
              <a:t>Munsell</a:t>
            </a:r>
            <a:r>
              <a:rPr lang="ja-JP" altLang="en-US" dirty="0"/>
              <a:t>上の分布</a:t>
            </a:r>
            <a:endParaRPr lang="zh-CN" altLang="en-US" dirty="0"/>
          </a:p>
        </p:txBody>
      </p:sp>
      <p:sp>
        <p:nvSpPr>
          <p:cNvPr id="4" name="箭头: 右 3">
            <a:extLst>
              <a:ext uri="{FF2B5EF4-FFF2-40B4-BE49-F238E27FC236}">
                <a16:creationId xmlns:a16="http://schemas.microsoft.com/office/drawing/2014/main" id="{BF378D21-927D-42E1-86A1-4D71AFEE8992}"/>
              </a:ext>
            </a:extLst>
          </p:cNvPr>
          <p:cNvSpPr/>
          <p:nvPr/>
        </p:nvSpPr>
        <p:spPr>
          <a:xfrm>
            <a:off x="8539730"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C3279D9-E2C4-4A48-8B5A-344A73C5CC56}"/>
              </a:ext>
            </a:extLst>
          </p:cNvPr>
          <p:cNvSpPr txBox="1"/>
          <p:nvPr/>
        </p:nvSpPr>
        <p:spPr>
          <a:xfrm>
            <a:off x="9845040" y="3971563"/>
            <a:ext cx="788999" cy="584775"/>
          </a:xfrm>
          <a:prstGeom prst="rect">
            <a:avLst/>
          </a:prstGeom>
          <a:noFill/>
        </p:spPr>
        <p:txBody>
          <a:bodyPr wrap="none" rtlCol="0">
            <a:spAutoFit/>
          </a:bodyPr>
          <a:lstStyle/>
          <a:p>
            <a:r>
              <a:rPr lang="en-US" altLang="ja-JP" sz="3200" dirty="0"/>
              <a:t>DM</a:t>
            </a:r>
            <a:endParaRPr lang="zh-CN" altLang="en-US" sz="3200" dirty="0"/>
          </a:p>
        </p:txBody>
      </p:sp>
    </p:spTree>
    <p:extLst>
      <p:ext uri="{BB962C8B-B14F-4D97-AF65-F5344CB8AC3E}">
        <p14:creationId xmlns:p14="http://schemas.microsoft.com/office/powerpoint/2010/main" val="2481699931"/>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38A39-B413-4F88-801D-EDE562F8C432}"/>
              </a:ext>
            </a:extLst>
          </p:cNvPr>
          <p:cNvSpPr>
            <a:spLocks noGrp="1"/>
          </p:cNvSpPr>
          <p:nvPr>
            <p:ph type="title"/>
          </p:nvPr>
        </p:nvSpPr>
        <p:spPr/>
        <p:txBody>
          <a:bodyPr/>
          <a:lstStyle/>
          <a:p>
            <a:r>
              <a:rPr lang="ja-JP" altLang="en-US" dirty="0"/>
              <a:t>カラーベースフィルタリング実装</a:t>
            </a:r>
            <a:endParaRPr lang="zh-CN" altLang="en-US" dirty="0"/>
          </a:p>
        </p:txBody>
      </p:sp>
      <p:pic>
        <p:nvPicPr>
          <p:cNvPr id="4" name="内容占位符 3">
            <a:extLst>
              <a:ext uri="{FF2B5EF4-FFF2-40B4-BE49-F238E27FC236}">
                <a16:creationId xmlns:a16="http://schemas.microsoft.com/office/drawing/2014/main" id="{4012CAE8-AE90-42CA-BDC2-4DFDD89ED475}"/>
              </a:ext>
            </a:extLst>
          </p:cNvPr>
          <p:cNvPicPr>
            <a:picLocks noGrp="1" noChangeAspect="1"/>
          </p:cNvPicPr>
          <p:nvPr>
            <p:ph idx="1"/>
          </p:nvPr>
        </p:nvPicPr>
        <p:blipFill>
          <a:blip r:embed="rId2"/>
          <a:stretch>
            <a:fillRect/>
          </a:stretch>
        </p:blipFill>
        <p:spPr>
          <a:xfrm>
            <a:off x="6138371" y="2289382"/>
            <a:ext cx="1228725" cy="3981450"/>
          </a:xfrm>
          <a:prstGeom prst="rect">
            <a:avLst/>
          </a:prstGeom>
        </p:spPr>
      </p:pic>
      <p:pic>
        <p:nvPicPr>
          <p:cNvPr id="5" name="Picture 2" descr="JQ2JTDDZ`IJX@1H`75A(S@6">
            <a:extLst>
              <a:ext uri="{FF2B5EF4-FFF2-40B4-BE49-F238E27FC236}">
                <a16:creationId xmlns:a16="http://schemas.microsoft.com/office/drawing/2014/main" id="{CDBE7901-5637-49D1-A774-8ADEF1C6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06"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CC279C8D-34AA-495C-908C-69A80E0D0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4A6DF22-8756-4E9E-AA43-3BA66872DA26}"/>
              </a:ext>
            </a:extLst>
          </p:cNvPr>
          <p:cNvSpPr txBox="1">
            <a:spLocks/>
          </p:cNvSpPr>
          <p:nvPr/>
        </p:nvSpPr>
        <p:spPr>
          <a:xfrm>
            <a:off x="1097280" y="1737360"/>
            <a:ext cx="5525590" cy="12670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a:t>
            </a:r>
            <a:endParaRPr lang="en-US" altLang="ja-JP" sz="2800" dirty="0"/>
          </a:p>
          <a:p>
            <a:pPr lvl="2">
              <a:buFont typeface="Wingdings" panose="05000000000000000000" pitchFamily="2" charset="2"/>
              <a:buChar char="l"/>
            </a:pPr>
            <a:r>
              <a:rPr lang="en-US" altLang="ja-JP" sz="2400" dirty="0"/>
              <a:t>330</a:t>
            </a:r>
            <a:r>
              <a:rPr lang="ja-JP" altLang="en-US" sz="2400" dirty="0"/>
              <a:t>件「</a:t>
            </a:r>
            <a:r>
              <a:rPr lang="zh-CN" altLang="en-US" sz="2400" dirty="0"/>
              <a:t>長袖</a:t>
            </a:r>
            <a:r>
              <a:rPr lang="ja-JP" altLang="en-US" sz="2400" dirty="0"/>
              <a:t>シャツ」の画像を計算</a:t>
            </a:r>
            <a:endParaRPr lang="en-US" altLang="ja-JP" sz="2400" dirty="0"/>
          </a:p>
        </p:txBody>
      </p:sp>
      <p:sp>
        <p:nvSpPr>
          <p:cNvPr id="8" name="箭头: 右 7">
            <a:extLst>
              <a:ext uri="{FF2B5EF4-FFF2-40B4-BE49-F238E27FC236}">
                <a16:creationId xmlns:a16="http://schemas.microsoft.com/office/drawing/2014/main" id="{6A61DD19-B9AE-481D-8576-CF25D7C3298A}"/>
              </a:ext>
            </a:extLst>
          </p:cNvPr>
          <p:cNvSpPr/>
          <p:nvPr/>
        </p:nvSpPr>
        <p:spPr>
          <a:xfrm>
            <a:off x="4673600" y="4046219"/>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1C72D92-EC43-4784-8F86-1A596F2C56F9}"/>
              </a:ext>
            </a:extLst>
          </p:cNvPr>
          <p:cNvSpPr txBox="1"/>
          <p:nvPr/>
        </p:nvSpPr>
        <p:spPr>
          <a:xfrm>
            <a:off x="4601432" y="3758055"/>
            <a:ext cx="1338828" cy="369332"/>
          </a:xfrm>
          <a:prstGeom prst="rect">
            <a:avLst/>
          </a:prstGeom>
          <a:noFill/>
        </p:spPr>
        <p:txBody>
          <a:bodyPr wrap="none" rtlCol="0">
            <a:spAutoFit/>
          </a:bodyPr>
          <a:lstStyle/>
          <a:p>
            <a:r>
              <a:rPr lang="ja-JP" altLang="en-US" dirty="0"/>
              <a:t>調性格計算</a:t>
            </a:r>
            <a:endParaRPr lang="zh-CN" altLang="en-US" dirty="0"/>
          </a:p>
        </p:txBody>
      </p:sp>
      <p:sp>
        <p:nvSpPr>
          <p:cNvPr id="10" name="文本框 9">
            <a:extLst>
              <a:ext uri="{FF2B5EF4-FFF2-40B4-BE49-F238E27FC236}">
                <a16:creationId xmlns:a16="http://schemas.microsoft.com/office/drawing/2014/main" id="{B3663221-570D-43E1-995D-25FFF9FC5198}"/>
              </a:ext>
            </a:extLst>
          </p:cNvPr>
          <p:cNvSpPr txBox="1"/>
          <p:nvPr/>
        </p:nvSpPr>
        <p:spPr>
          <a:xfrm>
            <a:off x="7471359" y="3481056"/>
            <a:ext cx="1451038" cy="646331"/>
          </a:xfrm>
          <a:prstGeom prst="rect">
            <a:avLst/>
          </a:prstGeom>
          <a:noFill/>
        </p:spPr>
        <p:txBody>
          <a:bodyPr wrap="none" rtlCol="0">
            <a:spAutoFit/>
          </a:bodyPr>
          <a:lstStyle/>
          <a:p>
            <a:pPr algn="ctr"/>
            <a:r>
              <a:rPr lang="ja-JP" altLang="en-US" dirty="0"/>
              <a:t>データベース</a:t>
            </a:r>
            <a:endParaRPr lang="en-US" altLang="ja-JP" dirty="0"/>
          </a:p>
          <a:p>
            <a:pPr algn="ctr"/>
            <a:r>
              <a:rPr lang="ja-JP" altLang="en-US" dirty="0"/>
              <a:t>に保存</a:t>
            </a:r>
            <a:endParaRPr lang="zh-CN" altLang="en-US" dirty="0"/>
          </a:p>
        </p:txBody>
      </p:sp>
      <p:sp>
        <p:nvSpPr>
          <p:cNvPr id="11" name="箭头: 右 10">
            <a:extLst>
              <a:ext uri="{FF2B5EF4-FFF2-40B4-BE49-F238E27FC236}">
                <a16:creationId xmlns:a16="http://schemas.microsoft.com/office/drawing/2014/main" id="{C42B270A-A0F6-4B03-B30F-632A173F91AD}"/>
              </a:ext>
            </a:extLst>
          </p:cNvPr>
          <p:cNvSpPr/>
          <p:nvPr/>
        </p:nvSpPr>
        <p:spPr>
          <a:xfrm>
            <a:off x="7592302" y="4046219"/>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FACCDA2-1A73-4DA9-98FB-47E8BB28328B}"/>
              </a:ext>
            </a:extLst>
          </p:cNvPr>
          <p:cNvPicPr>
            <a:picLocks noChangeAspect="1"/>
          </p:cNvPicPr>
          <p:nvPr/>
        </p:nvPicPr>
        <p:blipFill>
          <a:blip r:embed="rId5"/>
          <a:stretch>
            <a:fillRect/>
          </a:stretch>
        </p:blipFill>
        <p:spPr>
          <a:xfrm>
            <a:off x="8821027" y="5886450"/>
            <a:ext cx="702945" cy="971550"/>
          </a:xfrm>
          <a:prstGeom prst="rect">
            <a:avLst/>
          </a:prstGeom>
        </p:spPr>
      </p:pic>
    </p:spTree>
    <p:extLst>
      <p:ext uri="{BB962C8B-B14F-4D97-AF65-F5344CB8AC3E}">
        <p14:creationId xmlns:p14="http://schemas.microsoft.com/office/powerpoint/2010/main" val="3360029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最近の閲覧履歴から</a:t>
            </a:r>
            <a:r>
              <a:rPr lang="en-US" altLang="ja-JP" sz="2200" dirty="0"/>
              <a:t>3</a:t>
            </a:r>
            <a:r>
              <a:rPr lang="ja-JP" altLang="en-US" sz="2200" dirty="0"/>
              <a:t>件商品の画像の色を合わせて調性格を計算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a:extLst>
              <a:ext uri="{FF2B5EF4-FFF2-40B4-BE49-F238E27FC236}">
                <a16:creationId xmlns:a16="http://schemas.microsoft.com/office/drawing/2014/main" id="{8A049080-9F4A-4D48-96E4-55A8BC5C862F}"/>
              </a:ext>
            </a:extLst>
          </p:cNvPr>
          <p:cNvPicPr>
            <a:picLocks noChangeAspect="1"/>
          </p:cNvPicPr>
          <p:nvPr/>
        </p:nvPicPr>
        <p:blipFill>
          <a:blip r:embed="rId2"/>
          <a:stretch>
            <a:fillRect/>
          </a:stretch>
        </p:blipFill>
        <p:spPr>
          <a:xfrm>
            <a:off x="1935266" y="3164520"/>
            <a:ext cx="1315934" cy="1793944"/>
          </a:xfrm>
          <a:prstGeom prst="rect">
            <a:avLst/>
          </a:prstGeom>
        </p:spPr>
      </p:pic>
      <p:pic>
        <p:nvPicPr>
          <p:cNvPr id="6" name="图片 5">
            <a:extLst>
              <a:ext uri="{FF2B5EF4-FFF2-40B4-BE49-F238E27FC236}">
                <a16:creationId xmlns:a16="http://schemas.microsoft.com/office/drawing/2014/main" id="{BC566C28-6743-4BF2-973A-70BD69D9B66C}"/>
              </a:ext>
            </a:extLst>
          </p:cNvPr>
          <p:cNvPicPr>
            <a:picLocks noChangeAspect="1"/>
          </p:cNvPicPr>
          <p:nvPr/>
        </p:nvPicPr>
        <p:blipFill>
          <a:blip r:embed="rId3"/>
          <a:stretch>
            <a:fillRect/>
          </a:stretch>
        </p:blipFill>
        <p:spPr>
          <a:xfrm>
            <a:off x="3340694" y="3164521"/>
            <a:ext cx="1315934" cy="1793944"/>
          </a:xfrm>
          <a:prstGeom prst="rect">
            <a:avLst/>
          </a:prstGeom>
        </p:spPr>
      </p:pic>
      <p:pic>
        <p:nvPicPr>
          <p:cNvPr id="7" name="图片 6">
            <a:extLst>
              <a:ext uri="{FF2B5EF4-FFF2-40B4-BE49-F238E27FC236}">
                <a16:creationId xmlns:a16="http://schemas.microsoft.com/office/drawing/2014/main" id="{7E0F2B9E-951F-40BB-B445-A8F0AA4A0310}"/>
              </a:ext>
            </a:extLst>
          </p:cNvPr>
          <p:cNvPicPr>
            <a:picLocks noChangeAspect="1"/>
          </p:cNvPicPr>
          <p:nvPr/>
        </p:nvPicPr>
        <p:blipFill>
          <a:blip r:embed="rId4"/>
          <a:stretch>
            <a:fillRect/>
          </a:stretch>
        </p:blipFill>
        <p:spPr>
          <a:xfrm>
            <a:off x="2491549" y="4516504"/>
            <a:ext cx="1519302" cy="1793945"/>
          </a:xfrm>
          <a:prstGeom prst="rect">
            <a:avLst/>
          </a:prstGeom>
        </p:spPr>
      </p:pic>
      <p:sp>
        <p:nvSpPr>
          <p:cNvPr id="8" name="矩形: 圆角 7">
            <a:extLst>
              <a:ext uri="{FF2B5EF4-FFF2-40B4-BE49-F238E27FC236}">
                <a16:creationId xmlns:a16="http://schemas.microsoft.com/office/drawing/2014/main" id="{F0CB84BE-18AF-4C2A-A8BF-94F5C34DE83C}"/>
              </a:ext>
            </a:extLst>
          </p:cNvPr>
          <p:cNvSpPr/>
          <p:nvPr/>
        </p:nvSpPr>
        <p:spPr>
          <a:xfrm>
            <a:off x="18009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289DBE8A-F8EC-4CB0-B975-65AC2E287285}"/>
              </a:ext>
            </a:extLst>
          </p:cNvPr>
          <p:cNvSpPr/>
          <p:nvPr/>
        </p:nvSpPr>
        <p:spPr>
          <a:xfrm>
            <a:off x="4790992" y="4252534"/>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61907F-62D8-4902-8989-ABA497D92520}"/>
              </a:ext>
            </a:extLst>
          </p:cNvPr>
          <p:cNvSpPr txBox="1"/>
          <p:nvPr/>
        </p:nvSpPr>
        <p:spPr>
          <a:xfrm>
            <a:off x="5506146" y="3682055"/>
            <a:ext cx="1571239" cy="707886"/>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a:extLst>
              <a:ext uri="{FF2B5EF4-FFF2-40B4-BE49-F238E27FC236}">
                <a16:creationId xmlns:a16="http://schemas.microsoft.com/office/drawing/2014/main" id="{5DFA888F-7C7D-4C64-BADF-8A6DFA2F40F4}"/>
              </a:ext>
            </a:extLst>
          </p:cNvPr>
          <p:cNvGrpSpPr/>
          <p:nvPr/>
        </p:nvGrpSpPr>
        <p:grpSpPr>
          <a:xfrm>
            <a:off x="8307807" y="3834514"/>
            <a:ext cx="1269452" cy="1693606"/>
            <a:chOff x="6483902" y="3801050"/>
            <a:chExt cx="902970" cy="1227858"/>
          </a:xfrm>
        </p:grpSpPr>
        <p:pic>
          <p:nvPicPr>
            <p:cNvPr id="13" name="图片 12">
              <a:extLst>
                <a:ext uri="{FF2B5EF4-FFF2-40B4-BE49-F238E27FC236}">
                  <a16:creationId xmlns:a16="http://schemas.microsoft.com/office/drawing/2014/main" id="{9F7FAC5F-57A5-4233-9496-D7D0A2ED375F}"/>
                </a:ext>
              </a:extLst>
            </p:cNvPr>
            <p:cNvPicPr>
              <a:picLocks noChangeAspect="1"/>
            </p:cNvPicPr>
            <p:nvPr/>
          </p:nvPicPr>
          <p:blipFill>
            <a:blip r:embed="rId5"/>
            <a:stretch>
              <a:fillRect/>
            </a:stretch>
          </p:blipFill>
          <p:spPr>
            <a:xfrm>
              <a:off x="6483902" y="3801050"/>
              <a:ext cx="902970" cy="902970"/>
            </a:xfrm>
            <a:prstGeom prst="rect">
              <a:avLst/>
            </a:prstGeom>
          </p:spPr>
        </p:pic>
        <p:sp>
          <p:nvSpPr>
            <p:cNvPr id="14" name="文本框 13">
              <a:extLst>
                <a:ext uri="{FF2B5EF4-FFF2-40B4-BE49-F238E27FC236}">
                  <a16:creationId xmlns:a16="http://schemas.microsoft.com/office/drawing/2014/main" id="{953B1849-C22E-4B88-8354-2B55E94717E4}"/>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Tree>
    <p:extLst>
      <p:ext uri="{BB962C8B-B14F-4D97-AF65-F5344CB8AC3E}">
        <p14:creationId xmlns:p14="http://schemas.microsoft.com/office/powerpoint/2010/main" val="1344156373"/>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a:extLst>
              <a:ext uri="{FF2B5EF4-FFF2-40B4-BE49-F238E27FC236}">
                <a16:creationId xmlns:a16="http://schemas.microsoft.com/office/drawing/2014/main" id="{BE1D5C17-6ACF-43C1-9919-3483638CEE6F}"/>
              </a:ext>
            </a:extLst>
          </p:cNvPr>
          <p:cNvGrpSpPr/>
          <p:nvPr/>
        </p:nvGrpSpPr>
        <p:grpSpPr>
          <a:xfrm>
            <a:off x="1555584" y="5259530"/>
            <a:ext cx="815873" cy="1062606"/>
            <a:chOff x="6483902" y="3801050"/>
            <a:chExt cx="902970" cy="1227858"/>
          </a:xfrm>
        </p:grpSpPr>
        <p:pic>
          <p:nvPicPr>
            <p:cNvPr id="17" name="图片 16">
              <a:extLst>
                <a:ext uri="{FF2B5EF4-FFF2-40B4-BE49-F238E27FC236}">
                  <a16:creationId xmlns:a16="http://schemas.microsoft.com/office/drawing/2014/main" id="{922D25B8-A7FA-4106-8D03-F1C2A47E1C33}"/>
                </a:ext>
              </a:extLst>
            </p:cNvPr>
            <p:cNvPicPr>
              <a:picLocks noChangeAspect="1"/>
            </p:cNvPicPr>
            <p:nvPr/>
          </p:nvPicPr>
          <p:blipFill>
            <a:blip r:embed="rId2"/>
            <a:stretch>
              <a:fillRect/>
            </a:stretch>
          </p:blipFill>
          <p:spPr>
            <a:xfrm>
              <a:off x="6483902" y="3801050"/>
              <a:ext cx="902970" cy="902970"/>
            </a:xfrm>
            <a:prstGeom prst="rect">
              <a:avLst/>
            </a:prstGeom>
          </p:spPr>
        </p:pic>
        <p:sp>
          <p:nvSpPr>
            <p:cNvPr id="18" name="文本框 17">
              <a:extLst>
                <a:ext uri="{FF2B5EF4-FFF2-40B4-BE49-F238E27FC236}">
                  <a16:creationId xmlns:a16="http://schemas.microsoft.com/office/drawing/2014/main" id="{3FCA0262-3987-485C-8C10-520FFBA3D309}"/>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
        <p:nvSpPr>
          <p:cNvPr id="20" name="箭头: 下 19">
            <a:extLst>
              <a:ext uri="{FF2B5EF4-FFF2-40B4-BE49-F238E27FC236}">
                <a16:creationId xmlns:a16="http://schemas.microsoft.com/office/drawing/2014/main" id="{963E06A5-6028-4AC2-9994-C15EC3195AEB}"/>
              </a:ext>
            </a:extLst>
          </p:cNvPr>
          <p:cNvSpPr/>
          <p:nvPr/>
        </p:nvSpPr>
        <p:spPr>
          <a:xfrm>
            <a:off x="9819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B0234AF-7068-4D96-B9C3-7C938E431E2D}"/>
              </a:ext>
            </a:extLst>
          </p:cNvPr>
          <p:cNvSpPr txBox="1"/>
          <p:nvPr/>
        </p:nvSpPr>
        <p:spPr>
          <a:xfrm>
            <a:off x="1447185" y="4860085"/>
            <a:ext cx="1762021" cy="369332"/>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a:extLst>
              <a:ext uri="{FF2B5EF4-FFF2-40B4-BE49-F238E27FC236}">
                <a16:creationId xmlns:a16="http://schemas.microsoft.com/office/drawing/2014/main" id="{6A6EE391-A80F-42CB-BEED-AFFA4772B2F4}"/>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Tree>
    <p:extLst>
      <p:ext uri="{BB962C8B-B14F-4D97-AF65-F5344CB8AC3E}">
        <p14:creationId xmlns:p14="http://schemas.microsoft.com/office/powerpoint/2010/main" val="511412111"/>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xmlns:p14="http://schemas.microsoft.com/office/powerpoint/2010/main">
    <mc:Choice Requires="p14">
      <p:transition spd="slow" p14:dur="2000" advTm="34045"/>
    </mc:Choice>
    <mc:Fallback xmlns="">
      <p:transition spd="slow" advTm="3404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2"/>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3"/>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644331183"/>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ファイルでウェブサイト側に転送</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a:extLst>
              <a:ext uri="{FF2B5EF4-FFF2-40B4-BE49-F238E27FC236}">
                <a16:creationId xmlns:a16="http://schemas.microsoft.com/office/drawing/2014/main" id="{C182960C-627D-48CB-AF5F-182C93BEB002}"/>
              </a:ext>
            </a:extLst>
          </p:cNvPr>
          <p:cNvPicPr>
            <a:picLocks noChangeAspect="1"/>
          </p:cNvPicPr>
          <p:nvPr/>
        </p:nvPicPr>
        <p:blipFill>
          <a:blip r:embed="rId2"/>
          <a:stretch>
            <a:fillRect/>
          </a:stretch>
        </p:blipFill>
        <p:spPr>
          <a:xfrm>
            <a:off x="7270752" y="4543281"/>
            <a:ext cx="4955307" cy="1938122"/>
          </a:xfrm>
          <a:prstGeom prst="rect">
            <a:avLst/>
          </a:prstGeom>
        </p:spPr>
      </p:pic>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3"/>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4"/>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
        <p:nvSpPr>
          <p:cNvPr id="24" name="箭头: 右 23">
            <a:extLst>
              <a:ext uri="{FF2B5EF4-FFF2-40B4-BE49-F238E27FC236}">
                <a16:creationId xmlns:a16="http://schemas.microsoft.com/office/drawing/2014/main" id="{F55BF1C0-A815-413B-AFE7-C4FB01C1C134}"/>
              </a:ext>
            </a:extLst>
          </p:cNvPr>
          <p:cNvSpPr/>
          <p:nvPr/>
        </p:nvSpPr>
        <p:spPr>
          <a:xfrm rot="2542973">
            <a:off x="66804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245639"/>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xmlns:p14="http://schemas.microsoft.com/office/powerpoint/2010/main">
    <mc:Choice Requires="p14">
      <p:transition spd="slow" p14:dur="2000" advTm="2288"/>
    </mc:Choice>
    <mc:Fallback xmlns="">
      <p:transition spd="slow" advTm="228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xmlns:p14="http://schemas.microsoft.com/office/powerpoint/2010/main">
    <mc:Choice Requires="p14">
      <p:transition spd="slow" p14:dur="2000" advTm="31595"/>
    </mc:Choice>
    <mc:Fallback xmlns="">
      <p:transition spd="slow" advTm="3159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966260772"/>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レコメンド結果の満足度</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お勧め欄に対して、</a:t>
            </a:r>
            <a:r>
              <a:rPr lang="en-US" altLang="ja-JP" sz="2800" dirty="0"/>
              <a:t>1-5</a:t>
            </a:r>
            <a:r>
              <a:rPr lang="ja-JP" altLang="en-US" sz="2800" dirty="0"/>
              <a:t>のリッカートスケールを評価する</a:t>
            </a:r>
          </a:p>
          <a:p>
            <a:pPr>
              <a:buFont typeface="Wingdings" panose="05000000000000000000" pitchFamily="2" charset="2"/>
              <a:buChar char="l"/>
            </a:pPr>
            <a:r>
              <a:rPr lang="ja-JP" altLang="en-US" sz="2800" dirty="0"/>
              <a:t>満足度は、</a:t>
            </a:r>
            <a:r>
              <a:rPr lang="en-US" altLang="ja-JP" sz="2800" dirty="0"/>
              <a:t>5</a:t>
            </a:r>
            <a:r>
              <a:rPr lang="ja-JP" altLang="en-US" sz="2800" dirty="0"/>
              <a:t>つ商品の中で</a:t>
            </a:r>
            <a:r>
              <a:rPr lang="ja-JP" altLang="en-US" sz="2800" dirty="0">
                <a:solidFill>
                  <a:schemeClr val="tx1"/>
                </a:solidFill>
              </a:rPr>
              <a:t>気になる程度</a:t>
            </a:r>
          </a:p>
          <a:p>
            <a:pPr>
              <a:buFont typeface="Wingdings" panose="05000000000000000000" pitchFamily="2" charset="2"/>
              <a:buChar char="l"/>
            </a:pPr>
            <a:r>
              <a:rPr lang="ja-JP" altLang="en-US" sz="2800" dirty="0">
                <a:solidFill>
                  <a:schemeClr val="tx1"/>
                </a:solidFill>
              </a:rPr>
              <a:t>最後に平均値を求める、</a:t>
            </a:r>
            <a:r>
              <a:rPr lang="ja-JP" altLang="en-US" sz="28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462655" y="3429000"/>
            <a:ext cx="6294120" cy="3290570"/>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xmlns:p14="http://schemas.microsoft.com/office/powerpoint/2010/main">
    <mc:Choice Requires="p14">
      <p:transition spd="slow" p14:dur="2000" advTm="30181"/>
    </mc:Choice>
    <mc:Fallback xmlns="">
      <p:transition spd="slow" advTm="3018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101111" y="5989128"/>
            <a:ext cx="1476686" cy="369332"/>
          </a:xfrm>
          <a:prstGeom prst="rect">
            <a:avLst/>
          </a:prstGeom>
          <a:noFill/>
        </p:spPr>
        <p:txBody>
          <a:bodyPr wrap="none" rtlCol="0">
            <a:spAutoFit/>
          </a:bodyPr>
          <a:lstStyle/>
          <a:p>
            <a:r>
              <a:rPr lang="ja-JP" altLang="en-US" b="1" dirty="0"/>
              <a:t>開発用ウェブ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95172" cy="369332"/>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MS PGothic" panose="020B0600070205080204" pitchFamily="34" charset="-128"/>
                <a:ea typeface="MS PGothic" panose="020B0600070205080204" pitchFamily="34" charset="-128"/>
              </a:rPr>
              <a:t>荻野</a:t>
            </a:r>
            <a:r>
              <a:rPr lang="ja-JP" altLang="zh-CN" dirty="0">
                <a:latin typeface="MS PGothic" panose="020B0600070205080204" pitchFamily="34" charset="-128"/>
                <a:ea typeface="MS PGothic" panose="020B0600070205080204" pitchFamily="34" charset="-128"/>
              </a:rPr>
              <a:t>氏</a:t>
            </a:r>
            <a:endParaRPr lang="zh-CN" altLang="en-US" dirty="0">
              <a:latin typeface="MS PGothic" panose="020B0600070205080204" pitchFamily="34" charset="-128"/>
              <a:ea typeface="MS PGothic" panose="020B0600070205080204" pitchFamily="34" charset="-128"/>
            </a:endParaRPr>
          </a:p>
        </p:txBody>
      </p:sp>
      <p:sp>
        <p:nvSpPr>
          <p:cNvPr id="31" name="文本框 30">
            <a:extLst>
              <a:ext uri="{FF2B5EF4-FFF2-40B4-BE49-F238E27FC236}">
                <a16:creationId xmlns:a16="http://schemas.microsoft.com/office/drawing/2014/main" id="{83A91D79-A59D-4671-86B0-C1C24AA017A2}"/>
              </a:ext>
            </a:extLst>
          </p:cNvPr>
          <p:cNvSpPr txBox="1"/>
          <p:nvPr/>
        </p:nvSpPr>
        <p:spPr>
          <a:xfrm>
            <a:off x="2973371" y="4203486"/>
            <a:ext cx="1356012" cy="369332"/>
          </a:xfrm>
          <a:prstGeom prst="rect">
            <a:avLst/>
          </a:prstGeom>
          <a:noFill/>
        </p:spPr>
        <p:txBody>
          <a:bodyPr wrap="none" rtlCol="0">
            <a:spAutoFit/>
          </a:bodyPr>
          <a:lstStyle/>
          <a:p>
            <a:r>
              <a:rPr lang="en-US" altLang="ja-JP" b="1" dirty="0"/>
              <a:t>IROYA</a:t>
            </a:r>
            <a:r>
              <a:rPr lang="ja-JP" altLang="en-US" b="1" dirty="0"/>
              <a:t>ウェブ</a:t>
            </a:r>
            <a:endParaRPr lang="zh-CN" altLang="en-US" b="1"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xmlns:p14="http://schemas.microsoft.com/office/powerpoint/2010/main">
    <mc:Choice Requires="p14">
      <p:transition spd="slow" p14:dur="2000" advTm="36401"/>
    </mc:Choice>
    <mc:Fallback xmlns="">
      <p:transition spd="slow" advTm="364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a:buFont typeface="Wingdings" panose="05000000000000000000" pitchFamily="2" charset="2"/>
              <a:buChar char="l"/>
            </a:pPr>
            <a:r>
              <a:rPr lang="ja-JP" altLang="en-US" sz="2800" dirty="0"/>
              <a:t>ユーザーベースとの組み合わせ</a:t>
            </a:r>
            <a:endParaRPr lang="zh-CN" altLang="en-US" sz="28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2993814"/>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a:extLst>
              <a:ext uri="{FF2B5EF4-FFF2-40B4-BE49-F238E27FC236}">
                <a16:creationId xmlns:a16="http://schemas.microsoft.com/office/drawing/2014/main" id="{C952E33B-112B-4315-85CD-9DF303B171C4}"/>
              </a:ext>
            </a:extLst>
          </p:cNvPr>
          <p:cNvSpPr/>
          <p:nvPr/>
        </p:nvSpPr>
        <p:spPr>
          <a:xfrm>
            <a:off x="2818641" y="2976229"/>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43343"/>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xmlns:p14="http://schemas.microsoft.com/office/powerpoint/2010/main">
    <mc:Choice Requires="p14">
      <p:transition spd="slow" p14:dur="2000" advTm="3092"/>
    </mc:Choice>
    <mc:Fallback xmlns="">
      <p:transition spd="slow" advTm="309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開発環境の構築と促進</a:t>
            </a:r>
            <a:endParaRPr lang="en-US" altLang="ja-JP" sz="2400" dirty="0"/>
          </a:p>
          <a:p>
            <a:pPr lvl="2">
              <a:buFont typeface="Wingdings" panose="05000000000000000000" pitchFamily="2" charset="2"/>
              <a:buChar char="l"/>
            </a:pPr>
            <a:r>
              <a:rPr lang="en-US" altLang="ja-JP" sz="2400" dirty="0"/>
              <a:t>OpenCV</a:t>
            </a:r>
            <a:r>
              <a:rPr lang="ja-JP" altLang="en-US" sz="2400" dirty="0"/>
              <a:t>、</a:t>
            </a:r>
            <a:r>
              <a:rPr lang="en-US" altLang="ja-JP" sz="2400" dirty="0"/>
              <a:t>Crab</a:t>
            </a:r>
            <a:r>
              <a:rPr lang="ja-JP" altLang="en-US" sz="2400" dirty="0"/>
              <a:t>、</a:t>
            </a:r>
            <a:r>
              <a:rPr lang="en-US" altLang="ja-JP" sz="2400"/>
              <a:t>TF-IDF</a:t>
            </a:r>
            <a:r>
              <a:rPr lang="ja-JP" altLang="en-US" sz="2400"/>
              <a:t>などライブラリとオ</a:t>
            </a:r>
            <a:r>
              <a:rPr lang="ja-JP" altLang="en-US" sz="2400" dirty="0"/>
              <a:t>ープンソースの技術調査</a:t>
            </a:r>
            <a:endParaRPr lang="en-US" altLang="ja-JP" sz="2400" dirty="0"/>
          </a:p>
          <a:p>
            <a:pPr lvl="2">
              <a:buFont typeface="Wingdings" panose="05000000000000000000" pitchFamily="2" charset="2"/>
              <a:buChar char="l"/>
            </a:pPr>
            <a:r>
              <a:rPr lang="ja-JP" altLang="en-US" sz="2400" dirty="0"/>
              <a:t>エンジン部分コーディング</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xmlns:p14="http://schemas.microsoft.com/office/powerpoint/2010/main">
    <mc:Choice Requires="p14">
      <p:transition spd="slow" p14:dur="2000" advTm="45344"/>
    </mc:Choice>
    <mc:Fallback xmlns="">
      <p:transition spd="slow" advTm="45344"/>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リアルタイム</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ファッション格好</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xmlns:p14="http://schemas.microsoft.com/office/powerpoint/2010/main">
    <mc:Choice Requires="p14">
      <p:transition spd="slow" p14:dur="2000" advTm="42715"/>
    </mc:Choice>
    <mc:Fallback xmlns="">
      <p:transition spd="slow" advTm="4271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628C-2454-49EA-9A23-EBA55564020A}"/>
              </a:ext>
            </a:extLst>
          </p:cNvPr>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a:extLst>
              <a:ext uri="{FF2B5EF4-FFF2-40B4-BE49-F238E27FC236}">
                <a16:creationId xmlns:a16="http://schemas.microsoft.com/office/drawing/2014/main" id="{897247D7-70F6-42E3-8D3A-3962BFBE499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8372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xmlns:p14="http://schemas.microsoft.com/office/powerpoint/2010/main">
    <mc:Choice Requires="p14">
      <p:transition spd="slow" p14:dur="2000" advTm="2627"/>
    </mc:Choice>
    <mc:Fallback xmlns="">
      <p:transition spd="slow" advTm="262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2"/>
          <a:stretch>
            <a:fillRect/>
          </a:stretch>
        </p:blipFill>
        <p:spPr>
          <a:xfrm>
            <a:off x="1245164" y="4536195"/>
            <a:ext cx="3786746" cy="895576"/>
          </a:xfrm>
          <a:prstGeom prst="rect">
            <a:avLst/>
          </a:prstGeom>
        </p:spPr>
      </p:pic>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F40AC7E-7A92-4F08-BE4B-40356A9987DB}"/>
              </a:ext>
            </a:extLst>
          </p:cNvPr>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9593162-7303-4BDC-99DB-EBE26EF01781}"/>
              </a:ext>
            </a:extLst>
          </p:cNvPr>
          <p:cNvGrpSpPr/>
          <p:nvPr/>
        </p:nvGrpSpPr>
        <p:grpSpPr>
          <a:xfrm>
            <a:off x="7073166" y="2302984"/>
            <a:ext cx="4082514" cy="3743856"/>
            <a:chOff x="7073166" y="2302984"/>
            <a:chExt cx="4082514" cy="3743856"/>
          </a:xfrm>
        </p:grpSpPr>
        <p:sp>
          <p:nvSpPr>
            <p:cNvPr id="8" name="文本框 7">
              <a:extLst>
                <a:ext uri="{FF2B5EF4-FFF2-40B4-BE49-F238E27FC236}">
                  <a16:creationId xmlns:a16="http://schemas.microsoft.com/office/drawing/2014/main" id="{E1D07C33-665E-43A4-A060-8C16AA20C4F2}"/>
                </a:ext>
              </a:extLst>
            </p:cNvPr>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a:extLst>
                <a:ext uri="{FF2B5EF4-FFF2-40B4-BE49-F238E27FC236}">
                  <a16:creationId xmlns:a16="http://schemas.microsoft.com/office/drawing/2014/main" id="{09AC2A88-494D-4C37-81F1-31F82E48F29A}"/>
                </a:ext>
              </a:extLst>
            </p:cNvPr>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37D2D04-62AB-44D6-873F-ADA6BC088D49}"/>
                </a:ext>
              </a:extLst>
            </p:cNvPr>
            <p:cNvGrpSpPr/>
            <p:nvPr/>
          </p:nvGrpSpPr>
          <p:grpSpPr>
            <a:xfrm>
              <a:off x="7207581" y="2481996"/>
              <a:ext cx="3792405" cy="2190885"/>
              <a:chOff x="7207581" y="2481996"/>
              <a:chExt cx="3792405" cy="219088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3"/>
              <a:stretch>
                <a:fillRect/>
              </a:stretch>
            </p:blipFill>
            <p:spPr>
              <a:xfrm>
                <a:off x="7207581" y="2481996"/>
                <a:ext cx="3792405" cy="1038369"/>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4"/>
              <a:stretch>
                <a:fillRect/>
              </a:stretch>
            </p:blipFill>
            <p:spPr>
              <a:xfrm>
                <a:off x="7207581" y="3734792"/>
                <a:ext cx="3790983" cy="938089"/>
              </a:xfrm>
              <a:prstGeom prst="rect">
                <a:avLst/>
              </a:prstGeom>
            </p:spPr>
          </p:pic>
          <p:sp>
            <p:nvSpPr>
              <p:cNvPr id="18" name="文本框 17">
                <a:extLst>
                  <a:ext uri="{FF2B5EF4-FFF2-40B4-BE49-F238E27FC236}">
                    <a16:creationId xmlns:a16="http://schemas.microsoft.com/office/drawing/2014/main" id="{C4D7EE6E-A9E7-43AA-8A05-20203889AEBD}"/>
                  </a:ext>
                </a:extLst>
              </p:cNvPr>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a:extLst>
                  <a:ext uri="{FF2B5EF4-FFF2-40B4-BE49-F238E27FC236}">
                    <a16:creationId xmlns:a16="http://schemas.microsoft.com/office/drawing/2014/main" id="{C5220EF7-10EA-4439-8264-A8EBA72A51C2}"/>
                  </a:ext>
                </a:extLst>
              </p:cNvPr>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a:t>
            </a:r>
            <a:endParaRPr lang="zh-CN" altLang="en-US" sz="2800"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xmlns:p14="http://schemas.microsoft.com/office/powerpoint/2010/main">
    <mc:Choice Requires="p14">
      <p:transition spd="slow" p14:dur="2000" advTm="9022"/>
    </mc:Choice>
    <mc:Fallback xmlns="">
      <p:transition spd="slow" advTm="902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xmlns:p14="http://schemas.microsoft.com/office/powerpoint/2010/main">
    <mc:Choice Requires="p14">
      <p:transition spd="slow" p14:dur="2000" advTm="28371"/>
    </mc:Choice>
    <mc:Fallback xmlns="">
      <p:transition spd="slow" advTm="283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xmlns:p14="http://schemas.microsoft.com/office/powerpoint/2010/main">
    <mc:Choice Requires="p14">
      <p:transition spd="slow" p14:dur="2000" advTm="56745"/>
    </mc:Choice>
    <mc:Fallback xmlns="">
      <p:transition spd="slow" advTm="56745"/>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1115</TotalTime>
  <Words>3993</Words>
  <Application>Microsoft Office PowerPoint</Application>
  <PresentationFormat>宽屏</PresentationFormat>
  <Paragraphs>557</Paragraphs>
  <Slides>69</Slides>
  <Notes>22</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69</vt:i4>
      </vt:variant>
    </vt:vector>
  </HeadingPairs>
  <TitlesOfParts>
    <vt:vector size="80" baseType="lpstr">
      <vt:lpstr>MS PGothic</vt:lpstr>
      <vt:lpstr>MS PGothic</vt:lpstr>
      <vt:lpstr>游ゴシック</vt:lpstr>
      <vt:lpstr>等线</vt:lpstr>
      <vt:lpstr>宋体</vt:lpstr>
      <vt:lpstr>Calibri</vt:lpstr>
      <vt:lpstr>Calibri Light</vt:lpstr>
      <vt:lpstr>Wingdings</vt:lpstr>
      <vt:lpstr>回顾</vt:lpstr>
      <vt:lpstr>公式</vt:lpstr>
      <vt:lpstr>Equation.KSEE3</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プラットフォーム選択</vt:lpstr>
      <vt:lpstr>レコメンダ―システム</vt:lpstr>
      <vt:lpstr>実証実験用IROYA通販サイト</vt:lpstr>
      <vt:lpstr>通販サイトとレコメンダ―システムの通信</vt:lpstr>
      <vt:lpstr>構築した各EC2</vt:lpstr>
      <vt:lpstr>エンジン実装</vt:lpstr>
      <vt:lpstr>ユーザーベースフィルタリング実装</vt:lpstr>
      <vt:lpstr>コンテンツベースフィルタリング実装（1/2）</vt:lpstr>
      <vt:lpstr>コンテンツベースフィルタリング実装（2/2）</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評価手法と実験結果分析</vt:lpstr>
      <vt:lpstr>評価方法</vt:lpstr>
      <vt:lpstr>評価方法</vt:lpstr>
      <vt:lpstr>評価プロセス</vt:lpstr>
      <vt:lpstr>評価指標</vt:lpstr>
      <vt:lpstr>CTR（Click Through Rate）</vt:lpstr>
      <vt:lpstr>レコメンド結果の満足度</vt:lpstr>
      <vt:lpstr>Pay per click</vt:lpstr>
      <vt:lpstr>購入決定までの時間</vt:lpstr>
      <vt:lpstr>改善</vt:lpstr>
      <vt:lpstr>まとめと今後の課題</vt:lpstr>
      <vt:lpstr>まとめ</vt:lpstr>
      <vt:lpstr>今後の課題</vt:lpstr>
      <vt:lpstr>ご清聴ありがとうございました</vt:lpstr>
      <vt:lpstr>ユーザーテスト</vt:lpstr>
      <vt:lpstr>ユーザーテスト</vt:lpstr>
      <vt:lpstr>ユーザーテスト</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639</cp:revision>
  <dcterms:created xsi:type="dcterms:W3CDTF">2018-01-18T09:00:40Z</dcterms:created>
  <dcterms:modified xsi:type="dcterms:W3CDTF">2018-01-28T03:34:10Z</dcterms:modified>
</cp:coreProperties>
</file>